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86"/>
  </p:notesMasterIdLst>
  <p:sldIdLst>
    <p:sldId id="256" r:id="rId2"/>
    <p:sldId id="340" r:id="rId3"/>
    <p:sldId id="257" r:id="rId4"/>
    <p:sldId id="311" r:id="rId5"/>
    <p:sldId id="258" r:id="rId6"/>
    <p:sldId id="259" r:id="rId7"/>
    <p:sldId id="263" r:id="rId8"/>
    <p:sldId id="264" r:id="rId9"/>
    <p:sldId id="265" r:id="rId10"/>
    <p:sldId id="266" r:id="rId11"/>
    <p:sldId id="260" r:id="rId12"/>
    <p:sldId id="261" r:id="rId13"/>
    <p:sldId id="262" r:id="rId14"/>
    <p:sldId id="312" r:id="rId15"/>
    <p:sldId id="317" r:id="rId16"/>
    <p:sldId id="316" r:id="rId17"/>
    <p:sldId id="267" r:id="rId18"/>
    <p:sldId id="268" r:id="rId19"/>
    <p:sldId id="269" r:id="rId20"/>
    <p:sldId id="270" r:id="rId21"/>
    <p:sldId id="319" r:id="rId22"/>
    <p:sldId id="271" r:id="rId23"/>
    <p:sldId id="272" r:id="rId24"/>
    <p:sldId id="273" r:id="rId25"/>
    <p:sldId id="313" r:id="rId26"/>
    <p:sldId id="314" r:id="rId27"/>
    <p:sldId id="274" r:id="rId28"/>
    <p:sldId id="275" r:id="rId29"/>
    <p:sldId id="276" r:id="rId30"/>
    <p:sldId id="277" r:id="rId31"/>
    <p:sldId id="278" r:id="rId32"/>
    <p:sldId id="279" r:id="rId33"/>
    <p:sldId id="280" r:id="rId34"/>
    <p:sldId id="315" r:id="rId35"/>
    <p:sldId id="281" r:id="rId36"/>
    <p:sldId id="282" r:id="rId37"/>
    <p:sldId id="284" r:id="rId38"/>
    <p:sldId id="285" r:id="rId39"/>
    <p:sldId id="320" r:id="rId40"/>
    <p:sldId id="321" r:id="rId41"/>
    <p:sldId id="339" r:id="rId42"/>
    <p:sldId id="323" r:id="rId43"/>
    <p:sldId id="322" r:id="rId44"/>
    <p:sldId id="324" r:id="rId45"/>
    <p:sldId id="286" r:id="rId46"/>
    <p:sldId id="283" r:id="rId47"/>
    <p:sldId id="287" r:id="rId48"/>
    <p:sldId id="288" r:id="rId49"/>
    <p:sldId id="289" r:id="rId50"/>
    <p:sldId id="290" r:id="rId51"/>
    <p:sldId id="326" r:id="rId52"/>
    <p:sldId id="291" r:id="rId53"/>
    <p:sldId id="292" r:id="rId54"/>
    <p:sldId id="327" r:id="rId55"/>
    <p:sldId id="341" r:id="rId56"/>
    <p:sldId id="343" r:id="rId57"/>
    <p:sldId id="346" r:id="rId58"/>
    <p:sldId id="344" r:id="rId59"/>
    <p:sldId id="342" r:id="rId60"/>
    <p:sldId id="332" r:id="rId61"/>
    <p:sldId id="333" r:id="rId62"/>
    <p:sldId id="293" r:id="rId63"/>
    <p:sldId id="328" r:id="rId64"/>
    <p:sldId id="294" r:id="rId65"/>
    <p:sldId id="330" r:id="rId66"/>
    <p:sldId id="334" r:id="rId67"/>
    <p:sldId id="336" r:id="rId68"/>
    <p:sldId id="295" r:id="rId69"/>
    <p:sldId id="296" r:id="rId70"/>
    <p:sldId id="297" r:id="rId71"/>
    <p:sldId id="298" r:id="rId72"/>
    <p:sldId id="299" r:id="rId73"/>
    <p:sldId id="300" r:id="rId74"/>
    <p:sldId id="301" r:id="rId75"/>
    <p:sldId id="302" r:id="rId76"/>
    <p:sldId id="337" r:id="rId77"/>
    <p:sldId id="338" r:id="rId78"/>
    <p:sldId id="303" r:id="rId79"/>
    <p:sldId id="304" r:id="rId80"/>
    <p:sldId id="305" r:id="rId81"/>
    <p:sldId id="306" r:id="rId82"/>
    <p:sldId id="308" r:id="rId83"/>
    <p:sldId id="310" r:id="rId84"/>
    <p:sldId id="347" r:id="rId8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002F63-4B2A-47C3-B89B-DECCA26EABC7}" v="10" dt="2025-08-15T10:19:09.884"/>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4686"/>
  </p:normalViewPr>
  <p:slideViewPr>
    <p:cSldViewPr snapToGrid="0">
      <p:cViewPr varScale="1">
        <p:scale>
          <a:sx n="105" d="100"/>
          <a:sy n="105" d="100"/>
        </p:scale>
        <p:origin x="68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_rels/data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4" Type="http://schemas.openxmlformats.org/officeDocument/2006/relationships/image" Target="../media/image5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4" Type="http://schemas.openxmlformats.org/officeDocument/2006/relationships/image" Target="../media/image51.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EBE084-C01F-4F49-B452-837A7ACE957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4509F6F-21A1-425C-A113-E51BC57C114A}">
      <dgm:prSet/>
      <dgm:spPr/>
      <dgm:t>
        <a:bodyPr/>
        <a:lstStyle/>
        <a:p>
          <a:r>
            <a:rPr lang="de-DE"/>
            <a:t>Herzlichen Dank für Ihre Aufmerksamkeit</a:t>
          </a:r>
          <a:endParaRPr lang="en-US"/>
        </a:p>
      </dgm:t>
    </dgm:pt>
    <dgm:pt modelId="{890B306B-4389-45CA-A963-FE244B5BE9FB}" type="parTrans" cxnId="{90F25C7D-4B8D-4EB2-A56E-B2D90965741D}">
      <dgm:prSet/>
      <dgm:spPr/>
      <dgm:t>
        <a:bodyPr/>
        <a:lstStyle/>
        <a:p>
          <a:endParaRPr lang="en-US"/>
        </a:p>
      </dgm:t>
    </dgm:pt>
    <dgm:pt modelId="{D3ACE082-16FF-4AA2-BB46-5EA42BB4E7F7}" type="sibTrans" cxnId="{90F25C7D-4B8D-4EB2-A56E-B2D90965741D}">
      <dgm:prSet/>
      <dgm:spPr/>
      <dgm:t>
        <a:bodyPr/>
        <a:lstStyle/>
        <a:p>
          <a:endParaRPr lang="en-US"/>
        </a:p>
      </dgm:t>
    </dgm:pt>
    <dgm:pt modelId="{7FAFA687-E47B-4C35-BF8D-051D6C2204CC}">
      <dgm:prSet/>
      <dgm:spPr/>
      <dgm:t>
        <a:bodyPr/>
        <a:lstStyle/>
        <a:p>
          <a:r>
            <a:rPr lang="de-DE"/>
            <a:t>jandolezil@yahoo.de</a:t>
          </a:r>
          <a:endParaRPr lang="en-US"/>
        </a:p>
      </dgm:t>
    </dgm:pt>
    <dgm:pt modelId="{67067745-AA35-4A3D-820B-58D9B6CF117D}" type="parTrans" cxnId="{68447660-1F89-4AAF-8706-904201E25370}">
      <dgm:prSet/>
      <dgm:spPr/>
      <dgm:t>
        <a:bodyPr/>
        <a:lstStyle/>
        <a:p>
          <a:endParaRPr lang="en-US"/>
        </a:p>
      </dgm:t>
    </dgm:pt>
    <dgm:pt modelId="{7FC0F6B6-E668-403C-8465-9F8CC93A3256}" type="sibTrans" cxnId="{68447660-1F89-4AAF-8706-904201E25370}">
      <dgm:prSet/>
      <dgm:spPr/>
      <dgm:t>
        <a:bodyPr/>
        <a:lstStyle/>
        <a:p>
          <a:endParaRPr lang="en-US"/>
        </a:p>
      </dgm:t>
    </dgm:pt>
    <dgm:pt modelId="{2C12CF62-9715-4EDC-B647-2D8AD66FA5CC}" type="pres">
      <dgm:prSet presAssocID="{6BEBE084-C01F-4F49-B452-837A7ACE957D}" presName="root" presStyleCnt="0">
        <dgm:presLayoutVars>
          <dgm:dir/>
          <dgm:resizeHandles val="exact"/>
        </dgm:presLayoutVars>
      </dgm:prSet>
      <dgm:spPr/>
    </dgm:pt>
    <dgm:pt modelId="{AB096764-5168-4498-B463-793EB16EFD53}" type="pres">
      <dgm:prSet presAssocID="{64509F6F-21A1-425C-A113-E51BC57C114A}" presName="compNode" presStyleCnt="0"/>
      <dgm:spPr/>
    </dgm:pt>
    <dgm:pt modelId="{A26CFA60-0625-4B86-9D7B-B1E495D3B66D}" type="pres">
      <dgm:prSet presAssocID="{64509F6F-21A1-425C-A113-E51BC57C114A}" presName="bgRect" presStyleLbl="bgShp" presStyleIdx="0" presStyleCnt="2"/>
      <dgm:spPr/>
    </dgm:pt>
    <dgm:pt modelId="{39657CD3-14EA-4114-9E00-AA821AB254F8}" type="pres">
      <dgm:prSet presAssocID="{64509F6F-21A1-425C-A113-E51BC57C114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iling Face with No Fill"/>
        </a:ext>
      </dgm:extLst>
    </dgm:pt>
    <dgm:pt modelId="{7712C653-D269-4870-9FB2-D46EA2739D26}" type="pres">
      <dgm:prSet presAssocID="{64509F6F-21A1-425C-A113-E51BC57C114A}" presName="spaceRect" presStyleCnt="0"/>
      <dgm:spPr/>
    </dgm:pt>
    <dgm:pt modelId="{1D4FD887-A8C0-4A94-BECA-0BDD01E9F160}" type="pres">
      <dgm:prSet presAssocID="{64509F6F-21A1-425C-A113-E51BC57C114A}" presName="parTx" presStyleLbl="revTx" presStyleIdx="0" presStyleCnt="2">
        <dgm:presLayoutVars>
          <dgm:chMax val="0"/>
          <dgm:chPref val="0"/>
        </dgm:presLayoutVars>
      </dgm:prSet>
      <dgm:spPr/>
    </dgm:pt>
    <dgm:pt modelId="{045718CC-2C4A-4B3F-B8EB-E62DC5707DA2}" type="pres">
      <dgm:prSet presAssocID="{D3ACE082-16FF-4AA2-BB46-5EA42BB4E7F7}" presName="sibTrans" presStyleCnt="0"/>
      <dgm:spPr/>
    </dgm:pt>
    <dgm:pt modelId="{DE9A94C9-F56A-47D6-A60C-BBDE20644D6D}" type="pres">
      <dgm:prSet presAssocID="{7FAFA687-E47B-4C35-BF8D-051D6C2204CC}" presName="compNode" presStyleCnt="0"/>
      <dgm:spPr/>
    </dgm:pt>
    <dgm:pt modelId="{3C004281-C301-42DD-8EC6-F53F9EBACED7}" type="pres">
      <dgm:prSet presAssocID="{7FAFA687-E47B-4C35-BF8D-051D6C2204CC}" presName="bgRect" presStyleLbl="bgShp" presStyleIdx="1" presStyleCnt="2"/>
      <dgm:spPr/>
    </dgm:pt>
    <dgm:pt modelId="{023AA178-6C70-4B01-90D8-B7C403611A73}" type="pres">
      <dgm:prSet presAssocID="{7FAFA687-E47B-4C35-BF8D-051D6C2204C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Mail"/>
        </a:ext>
      </dgm:extLst>
    </dgm:pt>
    <dgm:pt modelId="{79D698EB-1FC4-4DAA-8197-6DF6F4D3A79E}" type="pres">
      <dgm:prSet presAssocID="{7FAFA687-E47B-4C35-BF8D-051D6C2204CC}" presName="spaceRect" presStyleCnt="0"/>
      <dgm:spPr/>
    </dgm:pt>
    <dgm:pt modelId="{3BA4281C-DC1B-409F-BEAE-752A13A6D84F}" type="pres">
      <dgm:prSet presAssocID="{7FAFA687-E47B-4C35-BF8D-051D6C2204CC}" presName="parTx" presStyleLbl="revTx" presStyleIdx="1" presStyleCnt="2">
        <dgm:presLayoutVars>
          <dgm:chMax val="0"/>
          <dgm:chPref val="0"/>
        </dgm:presLayoutVars>
      </dgm:prSet>
      <dgm:spPr/>
    </dgm:pt>
  </dgm:ptLst>
  <dgm:cxnLst>
    <dgm:cxn modelId="{C27BD72B-B8EA-423C-A215-5CB4C302B85D}" type="presOf" srcId="{64509F6F-21A1-425C-A113-E51BC57C114A}" destId="{1D4FD887-A8C0-4A94-BECA-0BDD01E9F160}" srcOrd="0" destOrd="0" presId="urn:microsoft.com/office/officeart/2018/2/layout/IconVerticalSolidList"/>
    <dgm:cxn modelId="{9995FD2D-0457-41FE-A2A1-3E1EBE7B9629}" type="presOf" srcId="{7FAFA687-E47B-4C35-BF8D-051D6C2204CC}" destId="{3BA4281C-DC1B-409F-BEAE-752A13A6D84F}" srcOrd="0" destOrd="0" presId="urn:microsoft.com/office/officeart/2018/2/layout/IconVerticalSolidList"/>
    <dgm:cxn modelId="{68447660-1F89-4AAF-8706-904201E25370}" srcId="{6BEBE084-C01F-4F49-B452-837A7ACE957D}" destId="{7FAFA687-E47B-4C35-BF8D-051D6C2204CC}" srcOrd="1" destOrd="0" parTransId="{67067745-AA35-4A3D-820B-58D9B6CF117D}" sibTransId="{7FC0F6B6-E668-403C-8465-9F8CC93A3256}"/>
    <dgm:cxn modelId="{90F25C7D-4B8D-4EB2-A56E-B2D90965741D}" srcId="{6BEBE084-C01F-4F49-B452-837A7ACE957D}" destId="{64509F6F-21A1-425C-A113-E51BC57C114A}" srcOrd="0" destOrd="0" parTransId="{890B306B-4389-45CA-A963-FE244B5BE9FB}" sibTransId="{D3ACE082-16FF-4AA2-BB46-5EA42BB4E7F7}"/>
    <dgm:cxn modelId="{26A3B494-A6B2-484E-A28A-C70BEE0B2E5B}" type="presOf" srcId="{6BEBE084-C01F-4F49-B452-837A7ACE957D}" destId="{2C12CF62-9715-4EDC-B647-2D8AD66FA5CC}" srcOrd="0" destOrd="0" presId="urn:microsoft.com/office/officeart/2018/2/layout/IconVerticalSolidList"/>
    <dgm:cxn modelId="{554E399E-ADA4-400A-8DAA-B7B910944FF7}" type="presParOf" srcId="{2C12CF62-9715-4EDC-B647-2D8AD66FA5CC}" destId="{AB096764-5168-4498-B463-793EB16EFD53}" srcOrd="0" destOrd="0" presId="urn:microsoft.com/office/officeart/2018/2/layout/IconVerticalSolidList"/>
    <dgm:cxn modelId="{7EEB9105-DC28-4AB2-8D2B-88D48245A32E}" type="presParOf" srcId="{AB096764-5168-4498-B463-793EB16EFD53}" destId="{A26CFA60-0625-4B86-9D7B-B1E495D3B66D}" srcOrd="0" destOrd="0" presId="urn:microsoft.com/office/officeart/2018/2/layout/IconVerticalSolidList"/>
    <dgm:cxn modelId="{71DB26F7-3241-4FBF-BD98-0821C926779A}" type="presParOf" srcId="{AB096764-5168-4498-B463-793EB16EFD53}" destId="{39657CD3-14EA-4114-9E00-AA821AB254F8}" srcOrd="1" destOrd="0" presId="urn:microsoft.com/office/officeart/2018/2/layout/IconVerticalSolidList"/>
    <dgm:cxn modelId="{BDADF3F9-61CF-47E0-A4B0-9590D3510F8C}" type="presParOf" srcId="{AB096764-5168-4498-B463-793EB16EFD53}" destId="{7712C653-D269-4870-9FB2-D46EA2739D26}" srcOrd="2" destOrd="0" presId="urn:microsoft.com/office/officeart/2018/2/layout/IconVerticalSolidList"/>
    <dgm:cxn modelId="{F98E679B-0BEE-42A9-B8BB-1638D74D4BCF}" type="presParOf" srcId="{AB096764-5168-4498-B463-793EB16EFD53}" destId="{1D4FD887-A8C0-4A94-BECA-0BDD01E9F160}" srcOrd="3" destOrd="0" presId="urn:microsoft.com/office/officeart/2018/2/layout/IconVerticalSolidList"/>
    <dgm:cxn modelId="{5E0923F0-B2F3-44E1-B83B-898C6A07C68D}" type="presParOf" srcId="{2C12CF62-9715-4EDC-B647-2D8AD66FA5CC}" destId="{045718CC-2C4A-4B3F-B8EB-E62DC5707DA2}" srcOrd="1" destOrd="0" presId="urn:microsoft.com/office/officeart/2018/2/layout/IconVerticalSolidList"/>
    <dgm:cxn modelId="{4A9046FA-9996-48DB-9017-F4F7A299AA00}" type="presParOf" srcId="{2C12CF62-9715-4EDC-B647-2D8AD66FA5CC}" destId="{DE9A94C9-F56A-47D6-A60C-BBDE20644D6D}" srcOrd="2" destOrd="0" presId="urn:microsoft.com/office/officeart/2018/2/layout/IconVerticalSolidList"/>
    <dgm:cxn modelId="{221E747F-BE73-4991-A997-04631C90ADB6}" type="presParOf" srcId="{DE9A94C9-F56A-47D6-A60C-BBDE20644D6D}" destId="{3C004281-C301-42DD-8EC6-F53F9EBACED7}" srcOrd="0" destOrd="0" presId="urn:microsoft.com/office/officeart/2018/2/layout/IconVerticalSolidList"/>
    <dgm:cxn modelId="{F158BC69-3F05-4C66-8877-082A1A74B62B}" type="presParOf" srcId="{DE9A94C9-F56A-47D6-A60C-BBDE20644D6D}" destId="{023AA178-6C70-4B01-90D8-B7C403611A73}" srcOrd="1" destOrd="0" presId="urn:microsoft.com/office/officeart/2018/2/layout/IconVerticalSolidList"/>
    <dgm:cxn modelId="{CB833890-B6CF-4C39-9C43-F3362926824E}" type="presParOf" srcId="{DE9A94C9-F56A-47D6-A60C-BBDE20644D6D}" destId="{79D698EB-1FC4-4DAA-8197-6DF6F4D3A79E}" srcOrd="2" destOrd="0" presId="urn:microsoft.com/office/officeart/2018/2/layout/IconVerticalSolidList"/>
    <dgm:cxn modelId="{C4469D8D-5203-439D-A439-8B1275DC81CD}" type="presParOf" srcId="{DE9A94C9-F56A-47D6-A60C-BBDE20644D6D}" destId="{3BA4281C-DC1B-409F-BEAE-752A13A6D84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6CFA60-0625-4B86-9D7B-B1E495D3B66D}">
      <dsp:nvSpPr>
        <dsp:cNvPr id="0" name=""/>
        <dsp:cNvSpPr/>
      </dsp:nvSpPr>
      <dsp:spPr>
        <a:xfrm>
          <a:off x="0" y="918110"/>
          <a:ext cx="6797675" cy="16949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657CD3-14EA-4114-9E00-AA821AB254F8}">
      <dsp:nvSpPr>
        <dsp:cNvPr id="0" name=""/>
        <dsp:cNvSpPr/>
      </dsp:nvSpPr>
      <dsp:spPr>
        <a:xfrm>
          <a:off x="512729" y="1299479"/>
          <a:ext cx="932235" cy="9322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D4FD887-A8C0-4A94-BECA-0BDD01E9F160}">
      <dsp:nvSpPr>
        <dsp:cNvPr id="0" name=""/>
        <dsp:cNvSpPr/>
      </dsp:nvSpPr>
      <dsp:spPr>
        <a:xfrm>
          <a:off x="1957694" y="918110"/>
          <a:ext cx="4839980" cy="1694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385" tIns="179385" rIns="179385" bIns="179385" numCol="1" spcCol="1270" anchor="ctr" anchorCtr="0">
          <a:noAutofit/>
        </a:bodyPr>
        <a:lstStyle/>
        <a:p>
          <a:pPr marL="0" lvl="0" indent="0" algn="l" defTabSz="1111250">
            <a:lnSpc>
              <a:spcPct val="90000"/>
            </a:lnSpc>
            <a:spcBef>
              <a:spcPct val="0"/>
            </a:spcBef>
            <a:spcAft>
              <a:spcPct val="35000"/>
            </a:spcAft>
            <a:buNone/>
          </a:pPr>
          <a:r>
            <a:rPr lang="de-DE" sz="2500" kern="1200"/>
            <a:t>Herzlichen Dank für Ihre Aufmerksamkeit</a:t>
          </a:r>
          <a:endParaRPr lang="en-US" sz="2500" kern="1200"/>
        </a:p>
      </dsp:txBody>
      <dsp:txXfrm>
        <a:off x="1957694" y="918110"/>
        <a:ext cx="4839980" cy="1694973"/>
      </dsp:txXfrm>
    </dsp:sp>
    <dsp:sp modelId="{3C004281-C301-42DD-8EC6-F53F9EBACED7}">
      <dsp:nvSpPr>
        <dsp:cNvPr id="0" name=""/>
        <dsp:cNvSpPr/>
      </dsp:nvSpPr>
      <dsp:spPr>
        <a:xfrm>
          <a:off x="0" y="3036827"/>
          <a:ext cx="6797675" cy="16949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3AA178-6C70-4B01-90D8-B7C403611A73}">
      <dsp:nvSpPr>
        <dsp:cNvPr id="0" name=""/>
        <dsp:cNvSpPr/>
      </dsp:nvSpPr>
      <dsp:spPr>
        <a:xfrm>
          <a:off x="512729" y="3418196"/>
          <a:ext cx="932235" cy="9322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BA4281C-DC1B-409F-BEAE-752A13A6D84F}">
      <dsp:nvSpPr>
        <dsp:cNvPr id="0" name=""/>
        <dsp:cNvSpPr/>
      </dsp:nvSpPr>
      <dsp:spPr>
        <a:xfrm>
          <a:off x="1957694" y="3036827"/>
          <a:ext cx="4839980" cy="1694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385" tIns="179385" rIns="179385" bIns="179385" numCol="1" spcCol="1270" anchor="ctr" anchorCtr="0">
          <a:noAutofit/>
        </a:bodyPr>
        <a:lstStyle/>
        <a:p>
          <a:pPr marL="0" lvl="0" indent="0" algn="l" defTabSz="1111250">
            <a:lnSpc>
              <a:spcPct val="90000"/>
            </a:lnSpc>
            <a:spcBef>
              <a:spcPct val="0"/>
            </a:spcBef>
            <a:spcAft>
              <a:spcPct val="35000"/>
            </a:spcAft>
            <a:buNone/>
          </a:pPr>
          <a:r>
            <a:rPr lang="de-DE" sz="2500" kern="1200"/>
            <a:t>jandolezil@yahoo.de</a:t>
          </a:r>
          <a:endParaRPr lang="en-US" sz="2500" kern="1200"/>
        </a:p>
      </dsp:txBody>
      <dsp:txXfrm>
        <a:off x="1957694" y="3036827"/>
        <a:ext cx="4839980" cy="169497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FB978B-FC34-4EA2-AF98-C9250B139E9F}" type="datetimeFigureOut">
              <a:rPr lang="de-DE" smtClean="0"/>
              <a:t>06.10.25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FF6D8E-4AC9-4337-BE31-8CCAA15EC0FE}" type="slidenum">
              <a:rPr lang="de-DE" smtClean="0"/>
              <a:t>‹Nr.›</a:t>
            </a:fld>
            <a:endParaRPr lang="de-DE"/>
          </a:p>
        </p:txBody>
      </p:sp>
    </p:spTree>
    <p:extLst>
      <p:ext uri="{BB962C8B-B14F-4D97-AF65-F5344CB8AC3E}">
        <p14:creationId xmlns:p14="http://schemas.microsoft.com/office/powerpoint/2010/main" val="2466676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2FF6D8E-4AC9-4337-BE31-8CCAA15EC0FE}" type="slidenum">
              <a:rPr lang="de-DE" smtClean="0"/>
              <a:t>1</a:t>
            </a:fld>
            <a:endParaRPr lang="de-DE"/>
          </a:p>
        </p:txBody>
      </p:sp>
    </p:spTree>
    <p:extLst>
      <p:ext uri="{BB962C8B-B14F-4D97-AF65-F5344CB8AC3E}">
        <p14:creationId xmlns:p14="http://schemas.microsoft.com/office/powerpoint/2010/main" val="3348030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von Frau Dr. Emine Cetin</a:t>
            </a:r>
          </a:p>
        </p:txBody>
      </p:sp>
      <p:sp>
        <p:nvSpPr>
          <p:cNvPr id="4" name="Foliennummernplatzhalter 3"/>
          <p:cNvSpPr>
            <a:spLocks noGrp="1"/>
          </p:cNvSpPr>
          <p:nvPr>
            <p:ph type="sldNum" sz="quarter" idx="5"/>
          </p:nvPr>
        </p:nvSpPr>
        <p:spPr/>
        <p:txBody>
          <a:bodyPr/>
          <a:lstStyle/>
          <a:p>
            <a:fld id="{12FF6D8E-4AC9-4337-BE31-8CCAA15EC0FE}" type="slidenum">
              <a:rPr lang="de-DE" smtClean="0"/>
              <a:t>59</a:t>
            </a:fld>
            <a:endParaRPr lang="de-DE"/>
          </a:p>
        </p:txBody>
      </p:sp>
    </p:spTree>
    <p:extLst>
      <p:ext uri="{BB962C8B-B14F-4D97-AF65-F5344CB8AC3E}">
        <p14:creationId xmlns:p14="http://schemas.microsoft.com/office/powerpoint/2010/main" val="1396234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2FF6D8E-4AC9-4337-BE31-8CCAA15EC0FE}" type="slidenum">
              <a:rPr lang="de-DE" smtClean="0"/>
              <a:t>3</a:t>
            </a:fld>
            <a:endParaRPr lang="de-DE"/>
          </a:p>
        </p:txBody>
      </p:sp>
    </p:spTree>
    <p:extLst>
      <p:ext uri="{BB962C8B-B14F-4D97-AF65-F5344CB8AC3E}">
        <p14:creationId xmlns:p14="http://schemas.microsoft.com/office/powerpoint/2010/main" val="1689334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Heterozygotenstatus</a:t>
            </a:r>
            <a:r>
              <a:rPr lang="de-DE" dirty="0"/>
              <a:t> für die </a:t>
            </a:r>
            <a:r>
              <a:rPr lang="de-DE" dirty="0" err="1"/>
              <a:t>uklasisifizierte</a:t>
            </a:r>
            <a:r>
              <a:rPr lang="de-DE" dirty="0"/>
              <a:t> Variante RASA 2. In den Datenbanken konnte die Variante sechsmal homozygot nachgewiesen werden. Befunde vom 2019.</a:t>
            </a:r>
          </a:p>
        </p:txBody>
      </p:sp>
      <p:sp>
        <p:nvSpPr>
          <p:cNvPr id="4" name="Foliennummernplatzhalter 3"/>
          <p:cNvSpPr>
            <a:spLocks noGrp="1"/>
          </p:cNvSpPr>
          <p:nvPr>
            <p:ph type="sldNum" sz="quarter" idx="5"/>
          </p:nvPr>
        </p:nvSpPr>
        <p:spPr/>
        <p:txBody>
          <a:bodyPr/>
          <a:lstStyle/>
          <a:p>
            <a:fld id="{12FF6D8E-4AC9-4337-BE31-8CCAA15EC0FE}" type="slidenum">
              <a:rPr lang="de-DE" smtClean="0"/>
              <a:t>4</a:t>
            </a:fld>
            <a:endParaRPr lang="de-DE"/>
          </a:p>
        </p:txBody>
      </p:sp>
    </p:spTree>
    <p:extLst>
      <p:ext uri="{BB962C8B-B14F-4D97-AF65-F5344CB8AC3E}">
        <p14:creationId xmlns:p14="http://schemas.microsoft.com/office/powerpoint/2010/main" val="4289962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Bilder von Prof. Dr. Peter Meinecke</a:t>
            </a:r>
          </a:p>
        </p:txBody>
      </p:sp>
      <p:sp>
        <p:nvSpPr>
          <p:cNvPr id="4" name="Foliennummernplatzhalter 3"/>
          <p:cNvSpPr>
            <a:spLocks noGrp="1"/>
          </p:cNvSpPr>
          <p:nvPr>
            <p:ph type="sldNum" sz="quarter" idx="5"/>
          </p:nvPr>
        </p:nvSpPr>
        <p:spPr/>
        <p:txBody>
          <a:bodyPr/>
          <a:lstStyle/>
          <a:p>
            <a:fld id="{12FF6D8E-4AC9-4337-BE31-8CCAA15EC0FE}" type="slidenum">
              <a:rPr lang="de-DE" smtClean="0"/>
              <a:t>25</a:t>
            </a:fld>
            <a:endParaRPr lang="de-DE"/>
          </a:p>
        </p:txBody>
      </p:sp>
    </p:spTree>
    <p:extLst>
      <p:ext uri="{BB962C8B-B14F-4D97-AF65-F5344CB8AC3E}">
        <p14:creationId xmlns:p14="http://schemas.microsoft.com/office/powerpoint/2010/main" val="2347518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Prof. Dr. K. O. Kagan, Tübingen</a:t>
            </a:r>
          </a:p>
        </p:txBody>
      </p:sp>
      <p:sp>
        <p:nvSpPr>
          <p:cNvPr id="4" name="Foliennummernplatzhalter 3"/>
          <p:cNvSpPr>
            <a:spLocks noGrp="1"/>
          </p:cNvSpPr>
          <p:nvPr>
            <p:ph type="sldNum" sz="quarter" idx="5"/>
          </p:nvPr>
        </p:nvSpPr>
        <p:spPr/>
        <p:txBody>
          <a:bodyPr/>
          <a:lstStyle/>
          <a:p>
            <a:fld id="{12FF6D8E-4AC9-4337-BE31-8CCAA15EC0FE}" type="slidenum">
              <a:rPr lang="de-DE" smtClean="0"/>
              <a:t>39</a:t>
            </a:fld>
            <a:endParaRPr lang="de-DE"/>
          </a:p>
        </p:txBody>
      </p:sp>
    </p:spTree>
    <p:extLst>
      <p:ext uri="{BB962C8B-B14F-4D97-AF65-F5344CB8AC3E}">
        <p14:creationId xmlns:p14="http://schemas.microsoft.com/office/powerpoint/2010/main" val="3531983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Prof. Dr. Kees </a:t>
            </a:r>
            <a:r>
              <a:rPr lang="de-DE" dirty="0" err="1"/>
              <a:t>Nordam</a:t>
            </a:r>
            <a:r>
              <a:rPr lang="de-DE" dirty="0"/>
              <a:t>, Zürich</a:t>
            </a:r>
          </a:p>
        </p:txBody>
      </p:sp>
      <p:sp>
        <p:nvSpPr>
          <p:cNvPr id="4" name="Foliennummernplatzhalter 3"/>
          <p:cNvSpPr>
            <a:spLocks noGrp="1"/>
          </p:cNvSpPr>
          <p:nvPr>
            <p:ph type="sldNum" sz="quarter" idx="5"/>
          </p:nvPr>
        </p:nvSpPr>
        <p:spPr/>
        <p:txBody>
          <a:bodyPr/>
          <a:lstStyle/>
          <a:p>
            <a:fld id="{12FF6D8E-4AC9-4337-BE31-8CCAA15EC0FE}" type="slidenum">
              <a:rPr lang="de-DE" smtClean="0"/>
              <a:t>40</a:t>
            </a:fld>
            <a:endParaRPr lang="de-DE"/>
          </a:p>
        </p:txBody>
      </p:sp>
    </p:spTree>
    <p:extLst>
      <p:ext uri="{BB962C8B-B14F-4D97-AF65-F5344CB8AC3E}">
        <p14:creationId xmlns:p14="http://schemas.microsoft.com/office/powerpoint/2010/main" val="3933023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Noonan-Syndrom (SOS 1) und CFC-Syndrom mit einer BRAF-Mutation</a:t>
            </a:r>
          </a:p>
        </p:txBody>
      </p:sp>
      <p:sp>
        <p:nvSpPr>
          <p:cNvPr id="4" name="Foliennummernplatzhalter 3"/>
          <p:cNvSpPr>
            <a:spLocks noGrp="1"/>
          </p:cNvSpPr>
          <p:nvPr>
            <p:ph type="sldNum" sz="quarter" idx="5"/>
          </p:nvPr>
        </p:nvSpPr>
        <p:spPr/>
        <p:txBody>
          <a:bodyPr/>
          <a:lstStyle/>
          <a:p>
            <a:fld id="{12FF6D8E-4AC9-4337-BE31-8CCAA15EC0FE}" type="slidenum">
              <a:rPr lang="de-DE" smtClean="0"/>
              <a:t>43</a:t>
            </a:fld>
            <a:endParaRPr lang="de-DE"/>
          </a:p>
        </p:txBody>
      </p:sp>
    </p:spTree>
    <p:extLst>
      <p:ext uri="{BB962C8B-B14F-4D97-AF65-F5344CB8AC3E}">
        <p14:creationId xmlns:p14="http://schemas.microsoft.com/office/powerpoint/2010/main" val="597016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12FF6D8E-4AC9-4337-BE31-8CCAA15EC0FE}" type="slidenum">
              <a:rPr lang="de-DE" smtClean="0"/>
              <a:t>55</a:t>
            </a:fld>
            <a:endParaRPr lang="de-DE"/>
          </a:p>
        </p:txBody>
      </p:sp>
    </p:spTree>
    <p:extLst>
      <p:ext uri="{BB962C8B-B14F-4D97-AF65-F5344CB8AC3E}">
        <p14:creationId xmlns:p14="http://schemas.microsoft.com/office/powerpoint/2010/main" val="581676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2FF6D8E-4AC9-4337-BE31-8CCAA15EC0FE}" type="slidenum">
              <a:rPr lang="de-DE" smtClean="0"/>
              <a:t>56</a:t>
            </a:fld>
            <a:endParaRPr lang="de-DE"/>
          </a:p>
        </p:txBody>
      </p:sp>
    </p:spTree>
    <p:extLst>
      <p:ext uri="{BB962C8B-B14F-4D97-AF65-F5344CB8AC3E}">
        <p14:creationId xmlns:p14="http://schemas.microsoft.com/office/powerpoint/2010/main" val="4019041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de-DE"/>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CB3BC604-FFD0-48AD-A79D-30AF6F83D9A3}" type="datetimeFigureOut">
              <a:rPr lang="de-DE" smtClean="0"/>
              <a:t>06.10.25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109E4DC-9D6F-4E4B-9BAF-650DCDD076EC}" type="slidenum">
              <a:rPr lang="de-DE" smtClean="0"/>
              <a:t>‹Nr.›</a:t>
            </a:fld>
            <a:endParaRPr lang="de-D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0733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B3BC604-FFD0-48AD-A79D-30AF6F83D9A3}" type="datetimeFigureOut">
              <a:rPr lang="de-DE" smtClean="0"/>
              <a:t>06.10.25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109E4DC-9D6F-4E4B-9BAF-650DCDD076EC}" type="slidenum">
              <a:rPr lang="de-DE" smtClean="0"/>
              <a:t>‹Nr.›</a:t>
            </a:fld>
            <a:endParaRPr lang="de-DE"/>
          </a:p>
        </p:txBody>
      </p:sp>
    </p:spTree>
    <p:extLst>
      <p:ext uri="{BB962C8B-B14F-4D97-AF65-F5344CB8AC3E}">
        <p14:creationId xmlns:p14="http://schemas.microsoft.com/office/powerpoint/2010/main" val="3948982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B3BC604-FFD0-48AD-A79D-30AF6F83D9A3}" type="datetimeFigureOut">
              <a:rPr lang="de-DE" smtClean="0"/>
              <a:t>06.10.25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109E4DC-9D6F-4E4B-9BAF-650DCDD076EC}" type="slidenum">
              <a:rPr lang="de-DE" smtClean="0"/>
              <a:t>‹Nr.›</a:t>
            </a:fld>
            <a:endParaRPr lang="de-DE"/>
          </a:p>
        </p:txBody>
      </p:sp>
    </p:spTree>
    <p:extLst>
      <p:ext uri="{BB962C8B-B14F-4D97-AF65-F5344CB8AC3E}">
        <p14:creationId xmlns:p14="http://schemas.microsoft.com/office/powerpoint/2010/main" val="1354196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B3BC604-FFD0-48AD-A79D-30AF6F83D9A3}" type="datetimeFigureOut">
              <a:rPr lang="de-DE" smtClean="0"/>
              <a:t>06.10.25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109E4DC-9D6F-4E4B-9BAF-650DCDD076EC}" type="slidenum">
              <a:rPr lang="de-DE" smtClean="0"/>
              <a:t>‹Nr.›</a:t>
            </a:fld>
            <a:endParaRPr lang="de-DE"/>
          </a:p>
        </p:txBody>
      </p:sp>
    </p:spTree>
    <p:extLst>
      <p:ext uri="{BB962C8B-B14F-4D97-AF65-F5344CB8AC3E}">
        <p14:creationId xmlns:p14="http://schemas.microsoft.com/office/powerpoint/2010/main" val="2950655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de-DE"/>
              <a:t>Mastertitelformat bearbeiten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CB3BC604-FFD0-48AD-A79D-30AF6F83D9A3}" type="datetimeFigureOut">
              <a:rPr lang="de-DE" smtClean="0"/>
              <a:t>06.10.25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109E4DC-9D6F-4E4B-9BAF-650DCDD076EC}" type="slidenum">
              <a:rPr lang="de-DE" smtClean="0"/>
              <a:t>‹Nr.›</a:t>
            </a:fld>
            <a:endParaRPr lang="de-D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6117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de-DE"/>
              <a:t>Mastertitelformat bearbeiten</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CB3BC604-FFD0-48AD-A79D-30AF6F83D9A3}" type="datetimeFigureOut">
              <a:rPr lang="de-DE" smtClean="0"/>
              <a:t>06.10.25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109E4DC-9D6F-4E4B-9BAF-650DCDD076EC}" type="slidenum">
              <a:rPr lang="de-DE" smtClean="0"/>
              <a:t>‹Nr.›</a:t>
            </a:fld>
            <a:endParaRPr lang="de-DE"/>
          </a:p>
        </p:txBody>
      </p:sp>
    </p:spTree>
    <p:extLst>
      <p:ext uri="{BB962C8B-B14F-4D97-AF65-F5344CB8AC3E}">
        <p14:creationId xmlns:p14="http://schemas.microsoft.com/office/powerpoint/2010/main" val="291023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de-DE"/>
              <a:t>Mastertitelformat bearbeiten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097280" y="2582335"/>
            <a:ext cx="4937760" cy="328676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217920" y="2582334"/>
            <a:ext cx="4937760" cy="328676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CB3BC604-FFD0-48AD-A79D-30AF6F83D9A3}" type="datetimeFigureOut">
              <a:rPr lang="de-DE" smtClean="0"/>
              <a:t>06.10.25</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9109E4DC-9D6F-4E4B-9BAF-650DCDD076EC}" type="slidenum">
              <a:rPr lang="de-DE" smtClean="0"/>
              <a:t>‹Nr.›</a:t>
            </a:fld>
            <a:endParaRPr lang="de-DE"/>
          </a:p>
        </p:txBody>
      </p:sp>
    </p:spTree>
    <p:extLst>
      <p:ext uri="{BB962C8B-B14F-4D97-AF65-F5344CB8AC3E}">
        <p14:creationId xmlns:p14="http://schemas.microsoft.com/office/powerpoint/2010/main" val="1863451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CB3BC604-FFD0-48AD-A79D-30AF6F83D9A3}" type="datetimeFigureOut">
              <a:rPr lang="de-DE" smtClean="0"/>
              <a:t>06.10.25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9109E4DC-9D6F-4E4B-9BAF-650DCDD076EC}" type="slidenum">
              <a:rPr lang="de-DE" smtClean="0"/>
              <a:t>‹Nr.›</a:t>
            </a:fld>
            <a:endParaRPr lang="de-DE"/>
          </a:p>
        </p:txBody>
      </p:sp>
    </p:spTree>
    <p:extLst>
      <p:ext uri="{BB962C8B-B14F-4D97-AF65-F5344CB8AC3E}">
        <p14:creationId xmlns:p14="http://schemas.microsoft.com/office/powerpoint/2010/main" val="373472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B3BC604-FFD0-48AD-A79D-30AF6F83D9A3}" type="datetimeFigureOut">
              <a:rPr lang="de-DE" smtClean="0"/>
              <a:t>06.10.25</a:t>
            </a:fld>
            <a:endParaRPr lang="de-DE"/>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de-DE"/>
          </a:p>
        </p:txBody>
      </p:sp>
      <p:sp>
        <p:nvSpPr>
          <p:cNvPr id="9" name="Slide Number Placeholder 8"/>
          <p:cNvSpPr>
            <a:spLocks noGrp="1"/>
          </p:cNvSpPr>
          <p:nvPr>
            <p:ph type="sldNum" sz="quarter" idx="12"/>
          </p:nvPr>
        </p:nvSpPr>
        <p:spPr/>
        <p:txBody>
          <a:bodyPr/>
          <a:lstStyle/>
          <a:p>
            <a:fld id="{9109E4DC-9D6F-4E4B-9BAF-650DCDD076EC}" type="slidenum">
              <a:rPr lang="de-DE" smtClean="0"/>
              <a:t>‹Nr.›</a:t>
            </a:fld>
            <a:endParaRPr lang="de-DE"/>
          </a:p>
        </p:txBody>
      </p:sp>
    </p:spTree>
    <p:extLst>
      <p:ext uri="{BB962C8B-B14F-4D97-AF65-F5344CB8AC3E}">
        <p14:creationId xmlns:p14="http://schemas.microsoft.com/office/powerpoint/2010/main" val="1887170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B3BC604-FFD0-48AD-A79D-30AF6F83D9A3}" type="datetimeFigureOut">
              <a:rPr lang="de-DE" smtClean="0"/>
              <a:t>06.10.25</a:t>
            </a:fld>
            <a:endParaRPr lang="de-DE"/>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de-DE"/>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109E4DC-9D6F-4E4B-9BAF-650DCDD076EC}" type="slidenum">
              <a:rPr lang="de-DE" smtClean="0"/>
              <a:t>‹Nr.›</a:t>
            </a:fld>
            <a:endParaRPr lang="de-DE"/>
          </a:p>
        </p:txBody>
      </p:sp>
    </p:spTree>
    <p:extLst>
      <p:ext uri="{BB962C8B-B14F-4D97-AF65-F5344CB8AC3E}">
        <p14:creationId xmlns:p14="http://schemas.microsoft.com/office/powerpoint/2010/main" val="2732629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de-DE"/>
              <a:t>Mastertitelformat bearbeiten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CB3BC604-FFD0-48AD-A79D-30AF6F83D9A3}" type="datetimeFigureOut">
              <a:rPr lang="de-DE" smtClean="0"/>
              <a:t>06.10.25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109E4DC-9D6F-4E4B-9BAF-650DCDD076EC}" type="slidenum">
              <a:rPr lang="de-DE" smtClean="0"/>
              <a:t>‹Nr.›</a:t>
            </a:fld>
            <a:endParaRPr lang="de-DE"/>
          </a:p>
        </p:txBody>
      </p:sp>
    </p:spTree>
    <p:extLst>
      <p:ext uri="{BB962C8B-B14F-4D97-AF65-F5344CB8AC3E}">
        <p14:creationId xmlns:p14="http://schemas.microsoft.com/office/powerpoint/2010/main" val="1032700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B3BC604-FFD0-48AD-A79D-30AF6F83D9A3}" type="datetimeFigureOut">
              <a:rPr lang="de-DE" smtClean="0"/>
              <a:t>06.10.25</a:t>
            </a:fld>
            <a:endParaRPr lang="de-DE"/>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de-DE"/>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109E4DC-9D6F-4E4B-9BAF-650DCDD076EC}" type="slidenum">
              <a:rPr lang="de-DE" smtClean="0"/>
              <a:t>‹Nr.›</a:t>
            </a:fld>
            <a:endParaRPr lang="de-DE"/>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459202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commons.wikimedia.org/wiki/File:LEOPARD_Synd5.jpg" TargetMode="Externa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commons.wikimedia.org/wiki/File:LEOPARD_Synd1.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5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1F88EA-5B85-4782-9A95-9C738F48E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10" name="Rectangle 9">
            <a:extLst>
              <a:ext uri="{FF2B5EF4-FFF2-40B4-BE49-F238E27FC236}">
                <a16:creationId xmlns:a16="http://schemas.microsoft.com/office/drawing/2014/main" id="{E9A9E663-1F8A-406B-B295-B1EF8596D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cxnSp>
        <p:nvCxnSpPr>
          <p:cNvPr id="12" name="Straight Connector 11">
            <a:extLst>
              <a:ext uri="{FF2B5EF4-FFF2-40B4-BE49-F238E27FC236}">
                <a16:creationId xmlns:a16="http://schemas.microsoft.com/office/drawing/2014/main" id="{EC97561C-9294-4114-A5D6-9CF6CF68AC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2" name="Titel 1">
            <a:extLst>
              <a:ext uri="{FF2B5EF4-FFF2-40B4-BE49-F238E27FC236}">
                <a16:creationId xmlns:a16="http://schemas.microsoft.com/office/drawing/2014/main" id="{B2461638-DCA5-494A-5ABE-7A1A824E541D}"/>
              </a:ext>
            </a:extLst>
          </p:cNvPr>
          <p:cNvSpPr>
            <a:spLocks noGrp="1"/>
          </p:cNvSpPr>
          <p:nvPr>
            <p:ph type="ctrTitle"/>
          </p:nvPr>
        </p:nvSpPr>
        <p:spPr>
          <a:xfrm>
            <a:off x="492370" y="605896"/>
            <a:ext cx="3084844" cy="5646208"/>
          </a:xfrm>
        </p:spPr>
        <p:txBody>
          <a:bodyPr vert="horz" lIns="91440" tIns="45720" rIns="91440" bIns="45720" rtlCol="0" anchor="ctr">
            <a:normAutofit/>
          </a:bodyPr>
          <a:lstStyle/>
          <a:p>
            <a:r>
              <a:rPr lang="en-US" sz="3600">
                <a:solidFill>
                  <a:srgbClr val="FFFFFF"/>
                </a:solidFill>
              </a:rPr>
              <a:t>RASopathien</a:t>
            </a:r>
          </a:p>
        </p:txBody>
      </p:sp>
      <p:sp>
        <p:nvSpPr>
          <p:cNvPr id="18" name="Rectangle 17">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3" name="Untertitel 2">
            <a:extLst>
              <a:ext uri="{FF2B5EF4-FFF2-40B4-BE49-F238E27FC236}">
                <a16:creationId xmlns:a16="http://schemas.microsoft.com/office/drawing/2014/main" id="{8F8D850A-1C95-416E-0F19-CF31DDD377A3}"/>
              </a:ext>
            </a:extLst>
          </p:cNvPr>
          <p:cNvSpPr>
            <a:spLocks noGrp="1"/>
          </p:cNvSpPr>
          <p:nvPr>
            <p:ph type="subTitle" idx="1"/>
          </p:nvPr>
        </p:nvSpPr>
        <p:spPr>
          <a:xfrm>
            <a:off x="4742016" y="605896"/>
            <a:ext cx="6413663" cy="5646208"/>
          </a:xfrm>
        </p:spPr>
        <p:txBody>
          <a:bodyPr vert="horz" lIns="0" tIns="45720" rIns="0" bIns="45720" rtlCol="0" anchor="ctr">
            <a:normAutofit/>
          </a:bodyPr>
          <a:lstStyle/>
          <a:p>
            <a:r>
              <a:rPr lang="en-US" b="1" dirty="0">
                <a:solidFill>
                  <a:schemeClr val="tx1">
                    <a:lumMod val="75000"/>
                    <a:lumOff val="25000"/>
                  </a:schemeClr>
                </a:solidFill>
                <a:latin typeface="+mn-lt"/>
              </a:rPr>
              <a:t>Dr. med. Jan Dolezil, DEGUM II, IFEPAG,</a:t>
            </a:r>
          </a:p>
          <a:p>
            <a:endParaRPr lang="en-US" b="1" dirty="0">
              <a:solidFill>
                <a:schemeClr val="tx1">
                  <a:lumMod val="75000"/>
                  <a:lumOff val="25000"/>
                </a:schemeClr>
              </a:solidFill>
              <a:latin typeface="+mn-lt"/>
            </a:endParaRPr>
          </a:p>
          <a:p>
            <a:r>
              <a:rPr lang="en-US" b="1" dirty="0" err="1">
                <a:solidFill>
                  <a:schemeClr val="tx1">
                    <a:lumMod val="75000"/>
                    <a:lumOff val="25000"/>
                  </a:schemeClr>
                </a:solidFill>
                <a:latin typeface="+mn-lt"/>
              </a:rPr>
              <a:t>Pränataldiagnostik</a:t>
            </a:r>
            <a:r>
              <a:rPr lang="en-US" b="1" dirty="0">
                <a:solidFill>
                  <a:schemeClr val="tx1">
                    <a:lumMod val="75000"/>
                    <a:lumOff val="25000"/>
                  </a:schemeClr>
                </a:solidFill>
                <a:latin typeface="+mn-lt"/>
              </a:rPr>
              <a:t> an den</a:t>
            </a:r>
          </a:p>
          <a:p>
            <a:r>
              <a:rPr lang="en-US" b="1" dirty="0" err="1">
                <a:solidFill>
                  <a:schemeClr val="tx1">
                    <a:lumMod val="75000"/>
                    <a:lumOff val="25000"/>
                  </a:schemeClr>
                </a:solidFill>
                <a:latin typeface="+mn-lt"/>
              </a:rPr>
              <a:t>Krankenhäusern</a:t>
            </a:r>
            <a:r>
              <a:rPr lang="en-US" b="1" dirty="0">
                <a:solidFill>
                  <a:schemeClr val="tx1">
                    <a:lumMod val="75000"/>
                    <a:lumOff val="25000"/>
                  </a:schemeClr>
                </a:solidFill>
                <a:latin typeface="+mn-lt"/>
              </a:rPr>
              <a:t> Buchholz in der</a:t>
            </a:r>
          </a:p>
          <a:p>
            <a:r>
              <a:rPr lang="en-US" b="1" dirty="0">
                <a:solidFill>
                  <a:schemeClr val="tx1">
                    <a:lumMod val="75000"/>
                    <a:lumOff val="25000"/>
                  </a:schemeClr>
                </a:solidFill>
                <a:latin typeface="+mn-lt"/>
              </a:rPr>
              <a:t>NORDHEIDE und </a:t>
            </a:r>
            <a:r>
              <a:rPr lang="en-US" b="1" dirty="0" err="1">
                <a:solidFill>
                  <a:schemeClr val="tx1">
                    <a:lumMod val="75000"/>
                    <a:lumOff val="25000"/>
                  </a:schemeClr>
                </a:solidFill>
                <a:latin typeface="+mn-lt"/>
              </a:rPr>
              <a:t>Winsen</a:t>
            </a:r>
            <a:r>
              <a:rPr lang="en-US" b="1" dirty="0">
                <a:solidFill>
                  <a:schemeClr val="tx1">
                    <a:lumMod val="75000"/>
                    <a:lumOff val="25000"/>
                  </a:schemeClr>
                </a:solidFill>
                <a:latin typeface="+mn-lt"/>
              </a:rPr>
              <a:t> (</a:t>
            </a:r>
            <a:r>
              <a:rPr lang="en-US" b="1" dirty="0" err="1">
                <a:solidFill>
                  <a:schemeClr val="tx1">
                    <a:lumMod val="75000"/>
                    <a:lumOff val="25000"/>
                  </a:schemeClr>
                </a:solidFill>
                <a:latin typeface="+mn-lt"/>
              </a:rPr>
              <a:t>luhe</a:t>
            </a:r>
            <a:r>
              <a:rPr lang="en-US" b="1" dirty="0">
                <a:solidFill>
                  <a:schemeClr val="tx1">
                    <a:lumMod val="75000"/>
                    <a:lumOff val="25000"/>
                  </a:schemeClr>
                </a:solidFill>
                <a:latin typeface="+mn-lt"/>
              </a:rPr>
              <a:t>) </a:t>
            </a:r>
          </a:p>
          <a:p>
            <a:endParaRPr lang="en-US" dirty="0">
              <a:solidFill>
                <a:schemeClr val="tx1">
                  <a:lumMod val="75000"/>
                  <a:lumOff val="25000"/>
                </a:schemeClr>
              </a:solidFill>
              <a:latin typeface="+mn-lt"/>
            </a:endParaRPr>
          </a:p>
        </p:txBody>
      </p:sp>
    </p:spTree>
    <p:extLst>
      <p:ext uri="{BB962C8B-B14F-4D97-AF65-F5344CB8AC3E}">
        <p14:creationId xmlns:p14="http://schemas.microsoft.com/office/powerpoint/2010/main" val="2243955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651F1F-0A89-D923-8F4F-3241BB11D014}"/>
              </a:ext>
            </a:extLst>
          </p:cNvPr>
          <p:cNvSpPr>
            <a:spLocks noGrp="1"/>
          </p:cNvSpPr>
          <p:nvPr>
            <p:ph type="title"/>
          </p:nvPr>
        </p:nvSpPr>
        <p:spPr/>
        <p:txBody>
          <a:bodyPr>
            <a:normAutofit/>
          </a:bodyPr>
          <a:lstStyle/>
          <a:p>
            <a:r>
              <a:rPr lang="de-DE" b="1" dirty="0"/>
              <a:t>INZIDENZ oder PRÄVALENZ der </a:t>
            </a:r>
            <a:r>
              <a:rPr lang="de-DE" b="1" dirty="0" err="1"/>
              <a:t>RASopathien</a:t>
            </a:r>
            <a:endParaRPr lang="de-DE" b="1" dirty="0"/>
          </a:p>
        </p:txBody>
      </p:sp>
      <p:graphicFrame>
        <p:nvGraphicFramePr>
          <p:cNvPr id="4" name="Tabelle 3">
            <a:extLst>
              <a:ext uri="{FF2B5EF4-FFF2-40B4-BE49-F238E27FC236}">
                <a16:creationId xmlns:a16="http://schemas.microsoft.com/office/drawing/2014/main" id="{69E96C3A-523B-1BFE-50F5-D8DAADBC5052}"/>
              </a:ext>
            </a:extLst>
          </p:cNvPr>
          <p:cNvGraphicFramePr>
            <a:graphicFrameLocks noGrp="1"/>
          </p:cNvGraphicFramePr>
          <p:nvPr>
            <p:extLst>
              <p:ext uri="{D42A27DB-BD31-4B8C-83A1-F6EECF244321}">
                <p14:modId xmlns:p14="http://schemas.microsoft.com/office/powerpoint/2010/main" val="1152870877"/>
              </p:ext>
            </p:extLst>
          </p:nvPr>
        </p:nvGraphicFramePr>
        <p:xfrm>
          <a:off x="1225755" y="2508462"/>
          <a:ext cx="9929925" cy="2489200"/>
        </p:xfrm>
        <a:graphic>
          <a:graphicData uri="http://schemas.openxmlformats.org/drawingml/2006/table">
            <a:tbl>
              <a:tblPr firstRow="1" bandRow="1">
                <a:tableStyleId>{5C22544A-7EE6-4342-B048-85BDC9FD1C3A}</a:tableStyleId>
              </a:tblPr>
              <a:tblGrid>
                <a:gridCol w="4955971">
                  <a:extLst>
                    <a:ext uri="{9D8B030D-6E8A-4147-A177-3AD203B41FA5}">
                      <a16:colId xmlns:a16="http://schemas.microsoft.com/office/drawing/2014/main" val="1376601996"/>
                    </a:ext>
                  </a:extLst>
                </a:gridCol>
                <a:gridCol w="4973954">
                  <a:extLst>
                    <a:ext uri="{9D8B030D-6E8A-4147-A177-3AD203B41FA5}">
                      <a16:colId xmlns:a16="http://schemas.microsoft.com/office/drawing/2014/main" val="630717675"/>
                    </a:ext>
                  </a:extLst>
                </a:gridCol>
              </a:tblGrid>
              <a:tr h="339691">
                <a:tc>
                  <a:txBody>
                    <a:bodyPr/>
                    <a:lstStyle/>
                    <a:p>
                      <a:r>
                        <a:rPr lang="de-DE" b="0" dirty="0">
                          <a:solidFill>
                            <a:schemeClr val="tx1"/>
                          </a:solidFill>
                        </a:rPr>
                        <a:t>LEOPARD-Syndrom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de-DE" b="0" dirty="0">
                          <a:solidFill>
                            <a:schemeClr val="tx1"/>
                          </a:solidFill>
                        </a:rPr>
                        <a:t>200 Fälle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790985660"/>
                  </a:ext>
                </a:extLst>
              </a:tr>
              <a:tr h="370840">
                <a:tc>
                  <a:txBody>
                    <a:bodyPr/>
                    <a:lstStyle/>
                    <a:p>
                      <a:r>
                        <a:rPr lang="de-DE" dirty="0" err="1">
                          <a:solidFill>
                            <a:schemeClr val="tx1"/>
                          </a:solidFill>
                        </a:rPr>
                        <a:t>Cardio</a:t>
                      </a:r>
                      <a:r>
                        <a:rPr lang="de-DE" dirty="0">
                          <a:solidFill>
                            <a:schemeClr val="tx1"/>
                          </a:solidFill>
                        </a:rPr>
                        <a:t>-Fazio-</a:t>
                      </a:r>
                      <a:r>
                        <a:rPr lang="de-DE" dirty="0" err="1">
                          <a:solidFill>
                            <a:schemeClr val="tx1"/>
                          </a:solidFill>
                        </a:rPr>
                        <a:t>Cutanes</a:t>
                      </a:r>
                      <a:r>
                        <a:rPr lang="de-DE" dirty="0">
                          <a:solidFill>
                            <a:schemeClr val="tx1"/>
                          </a:solidFill>
                        </a:rPr>
                        <a:t>-Syndrom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de-DE" dirty="0">
                          <a:solidFill>
                            <a:schemeClr val="tx1"/>
                          </a:solidFill>
                        </a:rPr>
                        <a:t>200 – 300 Fälle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549271586"/>
                  </a:ext>
                </a:extLst>
              </a:tr>
              <a:tr h="370840">
                <a:tc>
                  <a:txBody>
                    <a:bodyPr/>
                    <a:lstStyle/>
                    <a:p>
                      <a:r>
                        <a:rPr lang="de-DE" dirty="0">
                          <a:solidFill>
                            <a:schemeClr val="tx1"/>
                          </a:solidFill>
                        </a:rPr>
                        <a:t>Costello-Syndrom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de-DE" dirty="0">
                          <a:solidFill>
                            <a:schemeClr val="tx1"/>
                          </a:solidFill>
                        </a:rPr>
                        <a:t>1 : 300 000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26179574"/>
                  </a:ext>
                </a:extLst>
              </a:tr>
              <a:tr h="370840">
                <a:tc>
                  <a:txBody>
                    <a:bodyPr/>
                    <a:lstStyle/>
                    <a:p>
                      <a:r>
                        <a:rPr lang="de-DE" dirty="0">
                          <a:solidFill>
                            <a:schemeClr val="tx1"/>
                          </a:solidFill>
                        </a:rPr>
                        <a:t>LEGIUS-Syndrom (Neurofibromatose 1-like- Syndrom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de-DE" dirty="0">
                          <a:solidFill>
                            <a:schemeClr val="tx1"/>
                          </a:solidFill>
                        </a:rPr>
                        <a:t>1 : 200 000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905501265"/>
                  </a:ext>
                </a:extLst>
              </a:tr>
              <a:tr h="370840">
                <a:tc>
                  <a:txBody>
                    <a:bodyPr/>
                    <a:lstStyle/>
                    <a:p>
                      <a:r>
                        <a:rPr lang="de-DE" dirty="0">
                          <a:solidFill>
                            <a:schemeClr val="tx1"/>
                          </a:solidFill>
                        </a:rPr>
                        <a:t>Neurofibromatose Typ-1-Syndrom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de-DE" dirty="0">
                          <a:solidFill>
                            <a:schemeClr val="tx1"/>
                          </a:solidFill>
                        </a:rPr>
                        <a:t>1 : 2500 - 3000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94255814"/>
                  </a:ext>
                </a:extLst>
              </a:tr>
              <a:tr h="370840">
                <a:tc>
                  <a:txBody>
                    <a:bodyPr/>
                    <a:lstStyle/>
                    <a:p>
                      <a:r>
                        <a:rPr lang="de-DE" dirty="0">
                          <a:solidFill>
                            <a:schemeClr val="tx1"/>
                          </a:solidFill>
                        </a:rPr>
                        <a:t>Noonan-Syndrom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de-DE" dirty="0">
                          <a:solidFill>
                            <a:schemeClr val="tx1"/>
                          </a:solidFill>
                        </a:rPr>
                        <a:t>1 : 500 – 1000 - 2500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1492433"/>
                  </a:ext>
                </a:extLst>
              </a:tr>
            </a:tbl>
          </a:graphicData>
        </a:graphic>
      </p:graphicFrame>
    </p:spTree>
    <p:extLst>
      <p:ext uri="{BB962C8B-B14F-4D97-AF65-F5344CB8AC3E}">
        <p14:creationId xmlns:p14="http://schemas.microsoft.com/office/powerpoint/2010/main" val="2598499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F0018F-D7F5-DEE6-0E38-886F9889318E}"/>
              </a:ext>
            </a:extLst>
          </p:cNvPr>
          <p:cNvSpPr>
            <a:spLocks noGrp="1"/>
          </p:cNvSpPr>
          <p:nvPr>
            <p:ph type="title"/>
          </p:nvPr>
        </p:nvSpPr>
        <p:spPr>
          <a:xfrm>
            <a:off x="1028700" y="139119"/>
            <a:ext cx="10126980" cy="1450757"/>
          </a:xfrm>
        </p:spPr>
        <p:txBody>
          <a:bodyPr>
            <a:normAutofit fontScale="90000"/>
          </a:bodyPr>
          <a:lstStyle/>
          <a:p>
            <a:br>
              <a:rPr lang="de-DE" b="1" dirty="0"/>
            </a:br>
            <a:r>
              <a:rPr lang="de-DE" b="1" dirty="0"/>
              <a:t>LEOPARD-SYNDROM</a:t>
            </a:r>
            <a:br>
              <a:rPr lang="de-DE" b="1" dirty="0"/>
            </a:br>
            <a:r>
              <a:rPr lang="de-DE" sz="2800" b="1" dirty="0"/>
              <a:t>(NSML, Noonan-Syndrom mit multiplen Lentigines, Kardio-Kutanes-Syndrom):</a:t>
            </a:r>
            <a:endParaRPr lang="de-DE" b="1" dirty="0"/>
          </a:p>
        </p:txBody>
      </p:sp>
      <p:sp>
        <p:nvSpPr>
          <p:cNvPr id="3" name="Inhaltsplatzhalter 2">
            <a:extLst>
              <a:ext uri="{FF2B5EF4-FFF2-40B4-BE49-F238E27FC236}">
                <a16:creationId xmlns:a16="http://schemas.microsoft.com/office/drawing/2014/main" id="{83918856-60CE-24E0-BDE5-88CE3DC04AD9}"/>
              </a:ext>
            </a:extLst>
          </p:cNvPr>
          <p:cNvSpPr>
            <a:spLocks noGrp="1"/>
          </p:cNvSpPr>
          <p:nvPr>
            <p:ph idx="1"/>
          </p:nvPr>
        </p:nvSpPr>
        <p:spPr/>
        <p:txBody>
          <a:bodyPr>
            <a:normAutofit/>
          </a:bodyPr>
          <a:lstStyle/>
          <a:p>
            <a:pPr marL="0" indent="0">
              <a:buNone/>
            </a:pPr>
            <a:r>
              <a:rPr lang="de-DE" dirty="0"/>
              <a:t>Ursache: Mutation im PTPN 11-Gen 12 q 22</a:t>
            </a:r>
          </a:p>
          <a:p>
            <a:pPr marL="0" indent="0">
              <a:buNone/>
            </a:pPr>
            <a:r>
              <a:rPr lang="de-DE" dirty="0"/>
              <a:t>Erbgang: autosomal dominant, in 50% de </a:t>
            </a:r>
            <a:r>
              <a:rPr lang="de-DE" dirty="0" err="1"/>
              <a:t>novo</a:t>
            </a:r>
            <a:r>
              <a:rPr lang="de-DE" dirty="0"/>
              <a:t> Mutation.</a:t>
            </a:r>
          </a:p>
          <a:p>
            <a:pPr marL="0" indent="0">
              <a:buNone/>
            </a:pPr>
            <a:r>
              <a:rPr lang="de-DE" dirty="0"/>
              <a:t>LEOPARD = AKRONYM</a:t>
            </a:r>
          </a:p>
          <a:p>
            <a:pPr marL="0" indent="0">
              <a:buNone/>
            </a:pPr>
            <a:r>
              <a:rPr lang="de-DE" b="1" dirty="0" err="1"/>
              <a:t>L</a:t>
            </a:r>
            <a:r>
              <a:rPr lang="de-DE" dirty="0" err="1"/>
              <a:t>entiginose</a:t>
            </a:r>
            <a:r>
              <a:rPr lang="de-DE" dirty="0"/>
              <a:t>: multiple linsenförmige Leberflecken, </a:t>
            </a:r>
            <a:r>
              <a:rPr lang="de-DE" dirty="0" err="1"/>
              <a:t>Cafe</a:t>
            </a:r>
            <a:r>
              <a:rPr lang="de-DE" dirty="0"/>
              <a:t>-au-Lait Flecken</a:t>
            </a:r>
          </a:p>
          <a:p>
            <a:pPr marL="0" indent="0">
              <a:buNone/>
            </a:pPr>
            <a:r>
              <a:rPr lang="de-DE" b="1" dirty="0"/>
              <a:t>E</a:t>
            </a:r>
            <a:r>
              <a:rPr lang="de-DE" dirty="0"/>
              <a:t>KG-Veränderungen: Reizleitungsstörungen, Schenkelblöcke</a:t>
            </a:r>
          </a:p>
          <a:p>
            <a:pPr marL="0" indent="0">
              <a:buNone/>
            </a:pPr>
            <a:r>
              <a:rPr lang="de-DE" b="1" dirty="0"/>
              <a:t>O</a:t>
            </a:r>
            <a:r>
              <a:rPr lang="de-DE" dirty="0"/>
              <a:t>kulär: </a:t>
            </a:r>
            <a:r>
              <a:rPr lang="de-DE" dirty="0" err="1"/>
              <a:t>Hypertelorismus</a:t>
            </a:r>
            <a:endParaRPr lang="de-DE" b="1" dirty="0"/>
          </a:p>
        </p:txBody>
      </p:sp>
      <p:pic>
        <p:nvPicPr>
          <p:cNvPr id="5" name="Grafik 4" descr="Ein Bild, das Säugetier, Großkatze, Landtier, Große Katzen enthält.&#10;&#10;KI-generierte Inhalte können fehlerhaft sein.">
            <a:extLst>
              <a:ext uri="{FF2B5EF4-FFF2-40B4-BE49-F238E27FC236}">
                <a16:creationId xmlns:a16="http://schemas.microsoft.com/office/drawing/2014/main" id="{2B12DA59-74D0-C78B-A722-842677D13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7665" y="3684991"/>
            <a:ext cx="3607332" cy="2593812"/>
          </a:xfrm>
          <a:prstGeom prst="rect">
            <a:avLst/>
          </a:prstGeom>
        </p:spPr>
      </p:pic>
    </p:spTree>
    <p:extLst>
      <p:ext uri="{BB962C8B-B14F-4D97-AF65-F5344CB8AC3E}">
        <p14:creationId xmlns:p14="http://schemas.microsoft.com/office/powerpoint/2010/main" val="2849421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C60448-B801-8D7C-EE8A-73CB61551DEC}"/>
              </a:ext>
            </a:extLst>
          </p:cNvPr>
          <p:cNvSpPr>
            <a:spLocks noGrp="1"/>
          </p:cNvSpPr>
          <p:nvPr>
            <p:ph type="title"/>
          </p:nvPr>
        </p:nvSpPr>
        <p:spPr/>
        <p:txBody>
          <a:bodyPr/>
          <a:lstStyle/>
          <a:p>
            <a:r>
              <a:rPr lang="de-DE" b="1" dirty="0"/>
              <a:t>LEOPARD-SYNDROM</a:t>
            </a:r>
          </a:p>
        </p:txBody>
      </p:sp>
      <p:sp>
        <p:nvSpPr>
          <p:cNvPr id="3" name="Inhaltsplatzhalter 2">
            <a:extLst>
              <a:ext uri="{FF2B5EF4-FFF2-40B4-BE49-F238E27FC236}">
                <a16:creationId xmlns:a16="http://schemas.microsoft.com/office/drawing/2014/main" id="{B4A235B3-6C79-5CAF-C54C-48AAF12CC56A}"/>
              </a:ext>
            </a:extLst>
          </p:cNvPr>
          <p:cNvSpPr>
            <a:spLocks noGrp="1"/>
          </p:cNvSpPr>
          <p:nvPr>
            <p:ph idx="1"/>
          </p:nvPr>
        </p:nvSpPr>
        <p:spPr>
          <a:xfrm>
            <a:off x="1265722" y="1893861"/>
            <a:ext cx="10058400" cy="4023360"/>
          </a:xfrm>
        </p:spPr>
        <p:txBody>
          <a:bodyPr>
            <a:normAutofit/>
          </a:bodyPr>
          <a:lstStyle/>
          <a:p>
            <a:pPr marL="0" indent="0">
              <a:buNone/>
            </a:pPr>
            <a:r>
              <a:rPr lang="de-DE" b="1" dirty="0" err="1"/>
              <a:t>P</a:t>
            </a:r>
            <a:r>
              <a:rPr lang="de-DE" dirty="0" err="1"/>
              <a:t>ulmonalstenosen</a:t>
            </a:r>
            <a:r>
              <a:rPr lang="de-DE" dirty="0"/>
              <a:t>: Herzfehler wie </a:t>
            </a:r>
            <a:r>
              <a:rPr lang="de-DE" dirty="0" err="1"/>
              <a:t>Pulmonalstenose</a:t>
            </a:r>
            <a:r>
              <a:rPr lang="de-DE" dirty="0"/>
              <a:t>, subvalvuläre</a:t>
            </a:r>
          </a:p>
          <a:p>
            <a:pPr marL="0" indent="0">
              <a:buNone/>
            </a:pPr>
            <a:r>
              <a:rPr lang="de-DE" dirty="0"/>
              <a:t>                                    Aortenstenose, hypertrophe Kardiomyopathie</a:t>
            </a:r>
          </a:p>
          <a:p>
            <a:pPr marL="0" indent="0">
              <a:buNone/>
            </a:pPr>
            <a:r>
              <a:rPr lang="de-DE" dirty="0"/>
              <a:t>                                    in 60 – 80%c</a:t>
            </a:r>
          </a:p>
          <a:p>
            <a:pPr marL="0" indent="0">
              <a:buNone/>
            </a:pPr>
            <a:r>
              <a:rPr lang="de-DE" b="1" dirty="0"/>
              <a:t>A</a:t>
            </a:r>
            <a:r>
              <a:rPr lang="de-DE" dirty="0"/>
              <a:t>nomalien der Geschlechtsorgane: Hypospadie, Kryptorchismus</a:t>
            </a:r>
          </a:p>
          <a:p>
            <a:pPr marL="0" indent="0">
              <a:buNone/>
            </a:pPr>
            <a:r>
              <a:rPr lang="de-DE" b="1" dirty="0"/>
              <a:t>R</a:t>
            </a:r>
            <a:r>
              <a:rPr lang="de-DE" dirty="0"/>
              <a:t>etardierung der </a:t>
            </a:r>
            <a:r>
              <a:rPr lang="de-DE" dirty="0" err="1"/>
              <a:t>musculoskeletalen</a:t>
            </a:r>
            <a:r>
              <a:rPr lang="de-DE" dirty="0"/>
              <a:t> Entwicklung: Trichterbrust,</a:t>
            </a:r>
          </a:p>
          <a:p>
            <a:pPr marL="0" indent="0">
              <a:buNone/>
            </a:pPr>
            <a:r>
              <a:rPr lang="de-DE" dirty="0"/>
              <a:t>                            Endgröße Frauen: 150 – 155 cm,</a:t>
            </a:r>
          </a:p>
          <a:p>
            <a:pPr marL="0" indent="0">
              <a:buNone/>
            </a:pPr>
            <a:r>
              <a:rPr lang="de-DE" dirty="0"/>
              <a:t>                            Männer: 162 – 168 cm</a:t>
            </a:r>
          </a:p>
          <a:p>
            <a:pPr marL="0" indent="0">
              <a:buNone/>
            </a:pPr>
            <a:endParaRPr lang="de-DE" dirty="0"/>
          </a:p>
          <a:p>
            <a:pPr marL="0" indent="0">
              <a:buNone/>
            </a:pPr>
            <a:endParaRPr lang="de-DE" dirty="0"/>
          </a:p>
        </p:txBody>
      </p:sp>
    </p:spTree>
    <p:extLst>
      <p:ext uri="{BB962C8B-B14F-4D97-AF65-F5344CB8AC3E}">
        <p14:creationId xmlns:p14="http://schemas.microsoft.com/office/powerpoint/2010/main" val="3888089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0C1BB7-4B62-F8AC-702F-60823B182D7F}"/>
              </a:ext>
            </a:extLst>
          </p:cNvPr>
          <p:cNvSpPr>
            <a:spLocks noGrp="1"/>
          </p:cNvSpPr>
          <p:nvPr>
            <p:ph type="title"/>
          </p:nvPr>
        </p:nvSpPr>
        <p:spPr/>
        <p:txBody>
          <a:bodyPr/>
          <a:lstStyle/>
          <a:p>
            <a:r>
              <a:rPr lang="de-DE" b="1" dirty="0"/>
              <a:t>LEOPARD-SYNDROM:</a:t>
            </a:r>
          </a:p>
        </p:txBody>
      </p:sp>
      <p:sp>
        <p:nvSpPr>
          <p:cNvPr id="3" name="Inhaltsplatzhalter 2">
            <a:extLst>
              <a:ext uri="{FF2B5EF4-FFF2-40B4-BE49-F238E27FC236}">
                <a16:creationId xmlns:a16="http://schemas.microsoft.com/office/drawing/2014/main" id="{C4CF29E9-CB51-0F4B-A924-7C0595F19CA4}"/>
              </a:ext>
            </a:extLst>
          </p:cNvPr>
          <p:cNvSpPr>
            <a:spLocks noGrp="1"/>
          </p:cNvSpPr>
          <p:nvPr>
            <p:ph idx="1"/>
          </p:nvPr>
        </p:nvSpPr>
        <p:spPr>
          <a:xfrm>
            <a:off x="1253691" y="1869797"/>
            <a:ext cx="10058400" cy="4023360"/>
          </a:xfrm>
        </p:spPr>
        <p:txBody>
          <a:bodyPr/>
          <a:lstStyle/>
          <a:p>
            <a:pPr marL="0" indent="0">
              <a:buNone/>
            </a:pPr>
            <a:endParaRPr lang="de-DE" b="1" dirty="0"/>
          </a:p>
          <a:p>
            <a:pPr marL="0" indent="0">
              <a:buNone/>
            </a:pPr>
            <a:r>
              <a:rPr lang="de-DE" b="1" dirty="0" err="1"/>
              <a:t>D</a:t>
            </a:r>
            <a:r>
              <a:rPr lang="de-DE" dirty="0" err="1"/>
              <a:t>eafness</a:t>
            </a:r>
            <a:r>
              <a:rPr lang="de-DE" dirty="0"/>
              <a:t> (Taubheit): Hörstörungen (20%), Schwerhörigkeit,</a:t>
            </a:r>
          </a:p>
          <a:p>
            <a:pPr marL="0" indent="0">
              <a:buNone/>
            </a:pPr>
            <a:r>
              <a:rPr lang="de-DE" dirty="0"/>
              <a:t>                                      Taubheit, häufig sind die Ohren tief angesetzt</a:t>
            </a:r>
          </a:p>
          <a:p>
            <a:pPr marL="0" indent="0">
              <a:buNone/>
            </a:pPr>
            <a:endParaRPr lang="de-DE" dirty="0"/>
          </a:p>
          <a:p>
            <a:pPr marL="0" indent="0">
              <a:buNone/>
            </a:pPr>
            <a:r>
              <a:rPr lang="de-DE" dirty="0"/>
              <a:t>Die Lebenserwartung ist bei LEOPARD-Syndrom normal, kognitives Defizit ist allenfalls mild.</a:t>
            </a:r>
          </a:p>
          <a:p>
            <a:pPr marL="0" indent="0">
              <a:buNone/>
            </a:pPr>
            <a:endParaRPr lang="de-DE" dirty="0"/>
          </a:p>
          <a:p>
            <a:pPr marL="0" indent="0">
              <a:buNone/>
            </a:pPr>
            <a:r>
              <a:rPr lang="de-DE" dirty="0"/>
              <a:t>                                            </a:t>
            </a:r>
          </a:p>
        </p:txBody>
      </p:sp>
    </p:spTree>
    <p:extLst>
      <p:ext uri="{BB962C8B-B14F-4D97-AF65-F5344CB8AC3E}">
        <p14:creationId xmlns:p14="http://schemas.microsoft.com/office/powerpoint/2010/main" val="1665320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DEAAA7EF-1892-2139-A8AC-35AD2539787F}"/>
              </a:ext>
            </a:extLst>
          </p:cNvPr>
          <p:cNvPicPr>
            <a:picLocks noChangeAspect="1"/>
          </p:cNvPicPr>
          <p:nvPr/>
        </p:nvPicPr>
        <p:blipFill>
          <a:blip r:embed="rId2"/>
          <a:stretch>
            <a:fillRect/>
          </a:stretch>
        </p:blipFill>
        <p:spPr>
          <a:xfrm>
            <a:off x="4961933" y="1153676"/>
            <a:ext cx="3667637" cy="1867161"/>
          </a:xfrm>
          <a:prstGeom prst="rect">
            <a:avLst/>
          </a:prstGeom>
        </p:spPr>
      </p:pic>
      <p:sp>
        <p:nvSpPr>
          <p:cNvPr id="20" name="Fußzeilenplatzhalter 19">
            <a:extLst>
              <a:ext uri="{FF2B5EF4-FFF2-40B4-BE49-F238E27FC236}">
                <a16:creationId xmlns:a16="http://schemas.microsoft.com/office/drawing/2014/main" id="{308B11B8-187B-6B8B-F196-E2303F86D536}"/>
              </a:ext>
            </a:extLst>
          </p:cNvPr>
          <p:cNvSpPr>
            <a:spLocks noGrp="1"/>
          </p:cNvSpPr>
          <p:nvPr>
            <p:ph type="ftr" sz="quarter" idx="11"/>
          </p:nvPr>
        </p:nvSpPr>
        <p:spPr>
          <a:xfrm>
            <a:off x="133350" y="6492875"/>
            <a:ext cx="8255058" cy="365125"/>
          </a:xfrm>
        </p:spPr>
        <p:txBody>
          <a:bodyPr/>
          <a:lstStyle/>
          <a:p>
            <a:pPr algn="just"/>
            <a:r>
              <a:rPr lang="de-DE" dirty="0"/>
              <a:t>Quelle: </a:t>
            </a:r>
            <a:r>
              <a:rPr lang="de-DE" dirty="0">
                <a:hlinkClick r:id="rId3"/>
              </a:rPr>
              <a:t>https://commons.wikimedia.org/wiki/File:LEOPARD_Synd5.jpg</a:t>
            </a:r>
            <a:r>
              <a:rPr lang="de-DE" dirty="0"/>
              <a:t>; </a:t>
            </a:r>
            <a:r>
              <a:rPr lang="de-DE" dirty="0">
                <a:hlinkClick r:id="rId4"/>
              </a:rPr>
              <a:t>https://commons.wikimedia.org/wiki/File:LEOPARD_Synd1.jpg</a:t>
            </a:r>
            <a:r>
              <a:rPr lang="de-DE" dirty="0"/>
              <a:t>; </a:t>
            </a:r>
          </a:p>
          <a:p>
            <a:pPr algn="just"/>
            <a:r>
              <a:rPr lang="de-DE" dirty="0"/>
              <a:t>https://de.m.wikipedia.org/wiki/Datei:LEOPARD_Synd4.jpg</a:t>
            </a:r>
          </a:p>
        </p:txBody>
      </p:sp>
      <p:pic>
        <p:nvPicPr>
          <p:cNvPr id="22" name="Grafik 21">
            <a:extLst>
              <a:ext uri="{FF2B5EF4-FFF2-40B4-BE49-F238E27FC236}">
                <a16:creationId xmlns:a16="http://schemas.microsoft.com/office/drawing/2014/main" id="{5E89E35C-58B3-92EF-1743-453FEAB7F6A2}"/>
              </a:ext>
            </a:extLst>
          </p:cNvPr>
          <p:cNvPicPr>
            <a:picLocks noChangeAspect="1"/>
          </p:cNvPicPr>
          <p:nvPr/>
        </p:nvPicPr>
        <p:blipFill>
          <a:blip r:embed="rId5"/>
          <a:stretch>
            <a:fillRect/>
          </a:stretch>
        </p:blipFill>
        <p:spPr>
          <a:xfrm>
            <a:off x="561775" y="1153676"/>
            <a:ext cx="3896269" cy="4077269"/>
          </a:xfrm>
          <a:prstGeom prst="rect">
            <a:avLst/>
          </a:prstGeom>
        </p:spPr>
      </p:pic>
      <p:pic>
        <p:nvPicPr>
          <p:cNvPr id="24" name="Grafik 23">
            <a:extLst>
              <a:ext uri="{FF2B5EF4-FFF2-40B4-BE49-F238E27FC236}">
                <a16:creationId xmlns:a16="http://schemas.microsoft.com/office/drawing/2014/main" id="{A912FC2E-AA81-D633-F27D-D00F080AD60C}"/>
              </a:ext>
            </a:extLst>
          </p:cNvPr>
          <p:cNvPicPr>
            <a:picLocks noChangeAspect="1"/>
          </p:cNvPicPr>
          <p:nvPr/>
        </p:nvPicPr>
        <p:blipFill>
          <a:blip r:embed="rId6"/>
          <a:stretch>
            <a:fillRect/>
          </a:stretch>
        </p:blipFill>
        <p:spPr>
          <a:xfrm>
            <a:off x="9331646" y="1153676"/>
            <a:ext cx="1838582" cy="2791215"/>
          </a:xfrm>
          <a:prstGeom prst="rect">
            <a:avLst/>
          </a:prstGeom>
        </p:spPr>
      </p:pic>
    </p:spTree>
    <p:extLst>
      <p:ext uri="{BB962C8B-B14F-4D97-AF65-F5344CB8AC3E}">
        <p14:creationId xmlns:p14="http://schemas.microsoft.com/office/powerpoint/2010/main" val="3601607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descr="Ein Bild, das Person, Menschliches Gesicht, Haut, Wand enthält.&#10;&#10;KI-generierte Inhalte können fehlerhaft sein.">
            <a:extLst>
              <a:ext uri="{FF2B5EF4-FFF2-40B4-BE49-F238E27FC236}">
                <a16:creationId xmlns:a16="http://schemas.microsoft.com/office/drawing/2014/main" id="{4E534D11-5AFB-86F2-8518-359DA95E5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255" t="14555" r="5408" b="24564"/>
          <a:stretch>
            <a:fillRect/>
          </a:stretch>
        </p:blipFill>
        <p:spPr bwMode="auto">
          <a:xfrm>
            <a:off x="543367" y="1123527"/>
            <a:ext cx="3399649" cy="46048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Picture 5" descr="Ein Bild, das Kleidung, Person, Brust, Magen enthält.&#10;&#10;KI-generierte Inhalte können fehlerhaft sein.">
            <a:extLst>
              <a:ext uri="{FF2B5EF4-FFF2-40B4-BE49-F238E27FC236}">
                <a16:creationId xmlns:a16="http://schemas.microsoft.com/office/drawing/2014/main" id="{69C300AD-2C6E-EB1E-9066-F0CD26DFFFE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42496" y="1123527"/>
            <a:ext cx="3073704" cy="46048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6" descr="Ein Bild, das Person, Rücken, Fleisch, Brust enthält.&#10;&#10;KI-generierte Inhalte können fehlerhaft sein.">
            <a:extLst>
              <a:ext uri="{FF2B5EF4-FFF2-40B4-BE49-F238E27FC236}">
                <a16:creationId xmlns:a16="http://schemas.microsoft.com/office/drawing/2014/main" id="{DA490023-1933-A507-77A1-2ABCCF9583D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84044" y="1123528"/>
            <a:ext cx="3073704" cy="46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460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4C5A9E5-0F35-4AA6-AF26-B90A2D47B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735EF52-9E44-66BE-CF76-F659B743946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92166" y="643467"/>
            <a:ext cx="3194267" cy="5050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2ED822A-3B79-BC1C-03F1-3CDDECF7351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95235" y="643467"/>
            <a:ext cx="4014928" cy="50502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D9DB69D-7E48-4FDF-806E-F0B4BF005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13" name="Rectangle 12">
            <a:extLst>
              <a:ext uri="{FF2B5EF4-FFF2-40B4-BE49-F238E27FC236}">
                <a16:creationId xmlns:a16="http://schemas.microsoft.com/office/drawing/2014/main" id="{846BF69C-4724-4F8D-8EA6-1487E9C9C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Tree>
    <p:extLst>
      <p:ext uri="{BB962C8B-B14F-4D97-AF65-F5344CB8AC3E}">
        <p14:creationId xmlns:p14="http://schemas.microsoft.com/office/powerpoint/2010/main" val="3318736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8ED299-105B-D4B6-982F-4953E5BFA8C4}"/>
              </a:ext>
            </a:extLst>
          </p:cNvPr>
          <p:cNvSpPr>
            <a:spLocks noGrp="1"/>
          </p:cNvSpPr>
          <p:nvPr>
            <p:ph type="title"/>
          </p:nvPr>
        </p:nvSpPr>
        <p:spPr/>
        <p:txBody>
          <a:bodyPr/>
          <a:lstStyle/>
          <a:p>
            <a:r>
              <a:rPr lang="de-DE" b="1" dirty="0"/>
              <a:t>CARDIO-FAZIO-CUTANES-SYNDROM (CFC-SYNDROM):</a:t>
            </a:r>
          </a:p>
        </p:txBody>
      </p:sp>
      <p:sp>
        <p:nvSpPr>
          <p:cNvPr id="3" name="Inhaltsplatzhalter 2">
            <a:extLst>
              <a:ext uri="{FF2B5EF4-FFF2-40B4-BE49-F238E27FC236}">
                <a16:creationId xmlns:a16="http://schemas.microsoft.com/office/drawing/2014/main" id="{E6B0C258-B0CB-0D97-549B-CD2B4085BCC8}"/>
              </a:ext>
            </a:extLst>
          </p:cNvPr>
          <p:cNvSpPr>
            <a:spLocks noGrp="1"/>
          </p:cNvSpPr>
          <p:nvPr>
            <p:ph idx="1"/>
          </p:nvPr>
        </p:nvSpPr>
        <p:spPr/>
        <p:txBody>
          <a:bodyPr>
            <a:normAutofit/>
          </a:bodyPr>
          <a:lstStyle/>
          <a:p>
            <a:pPr marL="0" indent="0">
              <a:buNone/>
            </a:pPr>
            <a:r>
              <a:rPr lang="de-DE" dirty="0"/>
              <a:t>Prävalenz: ?, 200 – 300 Fälle, bislang waren alle Neumutationen.</a:t>
            </a:r>
          </a:p>
          <a:p>
            <a:pPr marL="0" indent="0">
              <a:buNone/>
            </a:pPr>
            <a:endParaRPr lang="de-DE" dirty="0"/>
          </a:p>
          <a:p>
            <a:pPr marL="0" indent="0">
              <a:buNone/>
            </a:pPr>
            <a:r>
              <a:rPr lang="de-DE" b="1" dirty="0"/>
              <a:t>Ursachen:</a:t>
            </a:r>
          </a:p>
          <a:p>
            <a:pPr marL="0" indent="0">
              <a:buNone/>
            </a:pPr>
            <a:r>
              <a:rPr lang="de-DE" b="1" dirty="0"/>
              <a:t>Genetisch heterogen pathogene Varianten:</a:t>
            </a:r>
          </a:p>
          <a:p>
            <a:pPr marL="180975" indent="-180975">
              <a:buFont typeface="Arial" panose="020B0604020202020204" pitchFamily="34" charset="0"/>
              <a:buChar char="•"/>
            </a:pPr>
            <a:r>
              <a:rPr lang="de-DE" dirty="0"/>
              <a:t>CFC 1: mit Mutationen im BRAF-Gen auf Chromosomen 7 Genort q 34</a:t>
            </a:r>
          </a:p>
          <a:p>
            <a:pPr marL="180975" indent="-180975">
              <a:buFont typeface="Arial" panose="020B0604020202020204" pitchFamily="34" charset="0"/>
              <a:buChar char="•"/>
            </a:pPr>
            <a:r>
              <a:rPr lang="de-DE" dirty="0"/>
              <a:t>CFC 2: mit Mutationen im KRAS-Gen auf Chromosomen 12 Genort p 12.1</a:t>
            </a:r>
          </a:p>
          <a:p>
            <a:pPr marL="0" indent="0">
              <a:buNone/>
            </a:pPr>
            <a:endParaRPr lang="de-DE" dirty="0"/>
          </a:p>
          <a:p>
            <a:pPr marL="0" indent="0">
              <a:buNone/>
            </a:pPr>
            <a:endParaRPr lang="de-DE" dirty="0"/>
          </a:p>
        </p:txBody>
      </p:sp>
    </p:spTree>
    <p:extLst>
      <p:ext uri="{BB962C8B-B14F-4D97-AF65-F5344CB8AC3E}">
        <p14:creationId xmlns:p14="http://schemas.microsoft.com/office/powerpoint/2010/main" val="900864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14EFFA-A8D6-62BB-7185-53A6E991B5F2}"/>
              </a:ext>
            </a:extLst>
          </p:cNvPr>
          <p:cNvSpPr>
            <a:spLocks noGrp="1"/>
          </p:cNvSpPr>
          <p:nvPr>
            <p:ph type="title"/>
          </p:nvPr>
        </p:nvSpPr>
        <p:spPr/>
        <p:txBody>
          <a:bodyPr/>
          <a:lstStyle/>
          <a:p>
            <a:r>
              <a:rPr lang="de-DE" b="1" dirty="0"/>
              <a:t>CARDIO-FAZIO-CUTANES-SYNDROM (CFC-SYNDROM):</a:t>
            </a:r>
          </a:p>
        </p:txBody>
      </p:sp>
      <p:sp>
        <p:nvSpPr>
          <p:cNvPr id="3" name="Inhaltsplatzhalter 2">
            <a:extLst>
              <a:ext uri="{FF2B5EF4-FFF2-40B4-BE49-F238E27FC236}">
                <a16:creationId xmlns:a16="http://schemas.microsoft.com/office/drawing/2014/main" id="{DD2B0BEE-61C2-A48A-9FE0-95E68FC79AAA}"/>
              </a:ext>
            </a:extLst>
          </p:cNvPr>
          <p:cNvSpPr>
            <a:spLocks noGrp="1"/>
          </p:cNvSpPr>
          <p:nvPr>
            <p:ph idx="1"/>
          </p:nvPr>
        </p:nvSpPr>
        <p:spPr/>
        <p:txBody>
          <a:bodyPr/>
          <a:lstStyle/>
          <a:p>
            <a:endParaRPr lang="de-DE" dirty="0"/>
          </a:p>
          <a:p>
            <a:pPr marL="0" indent="0">
              <a:buNone/>
            </a:pPr>
            <a:r>
              <a:rPr lang="de-DE" dirty="0"/>
              <a:t>CFC 3: mit Mutationen im MAP2K1-Gen auf Chromosomen 15, Genort q 22.31</a:t>
            </a:r>
          </a:p>
          <a:p>
            <a:pPr marL="0" indent="0">
              <a:buNone/>
            </a:pPr>
            <a:r>
              <a:rPr lang="de-DE" dirty="0"/>
              <a:t>CFC 4: mit Mutationen im MAP2K2-Gen auf Chromosomen 19, Genort p 13.3</a:t>
            </a:r>
          </a:p>
          <a:p>
            <a:pPr marL="0" indent="0">
              <a:buNone/>
            </a:pPr>
            <a:r>
              <a:rPr lang="de-DE" dirty="0"/>
              <a:t>Diese Gene sind jeweils im MAP-Kinase Weg beteiligt.</a:t>
            </a:r>
          </a:p>
          <a:p>
            <a:pPr marL="0" indent="0">
              <a:buNone/>
            </a:pPr>
            <a:r>
              <a:rPr lang="de-DE" dirty="0"/>
              <a:t>Die Diagnose erfolgt meist auf molekulargenetischer Ebene.</a:t>
            </a:r>
          </a:p>
          <a:p>
            <a:endParaRPr lang="de-DE" dirty="0"/>
          </a:p>
        </p:txBody>
      </p:sp>
    </p:spTree>
    <p:extLst>
      <p:ext uri="{BB962C8B-B14F-4D97-AF65-F5344CB8AC3E}">
        <p14:creationId xmlns:p14="http://schemas.microsoft.com/office/powerpoint/2010/main" val="1697245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6F4CAD-0E0F-3A12-59B0-ACBEB277C870}"/>
              </a:ext>
            </a:extLst>
          </p:cNvPr>
          <p:cNvSpPr>
            <a:spLocks noGrp="1"/>
          </p:cNvSpPr>
          <p:nvPr>
            <p:ph type="title"/>
          </p:nvPr>
        </p:nvSpPr>
        <p:spPr/>
        <p:txBody>
          <a:bodyPr/>
          <a:lstStyle/>
          <a:p>
            <a:r>
              <a:rPr lang="de-DE" b="1" dirty="0"/>
              <a:t>CARDIO-FAZIO-CUTANES-SYNDROM (CFC-SYNDROM):</a:t>
            </a:r>
          </a:p>
        </p:txBody>
      </p:sp>
      <p:sp>
        <p:nvSpPr>
          <p:cNvPr id="3" name="Inhaltsplatzhalter 2">
            <a:extLst>
              <a:ext uri="{FF2B5EF4-FFF2-40B4-BE49-F238E27FC236}">
                <a16:creationId xmlns:a16="http://schemas.microsoft.com/office/drawing/2014/main" id="{B611F0B7-821E-DB0B-CB9B-890804EDDF32}"/>
              </a:ext>
            </a:extLst>
          </p:cNvPr>
          <p:cNvSpPr>
            <a:spLocks noGrp="1"/>
          </p:cNvSpPr>
          <p:nvPr>
            <p:ph idx="1"/>
          </p:nvPr>
        </p:nvSpPr>
        <p:spPr/>
        <p:txBody>
          <a:bodyPr/>
          <a:lstStyle/>
          <a:p>
            <a:pPr marL="0" indent="0">
              <a:buNone/>
            </a:pPr>
            <a:r>
              <a:rPr lang="de-DE" dirty="0"/>
              <a:t>Symptome:</a:t>
            </a:r>
          </a:p>
          <a:p>
            <a:pPr marL="0" indent="0">
              <a:buNone/>
            </a:pPr>
            <a:r>
              <a:rPr lang="de-DE" dirty="0"/>
              <a:t>Pränatal: Polyhydramnion, angeborene Herzfehler</a:t>
            </a:r>
          </a:p>
          <a:p>
            <a:pPr marL="0" indent="0">
              <a:buNone/>
            </a:pPr>
            <a:r>
              <a:rPr lang="de-DE" dirty="0"/>
              <a:t>                 (</a:t>
            </a:r>
            <a:r>
              <a:rPr lang="de-DE" dirty="0" err="1"/>
              <a:t>Pulmonalstenosen</a:t>
            </a:r>
            <a:r>
              <a:rPr lang="de-DE" dirty="0"/>
              <a:t>, </a:t>
            </a:r>
            <a:r>
              <a:rPr lang="de-DE" dirty="0" err="1"/>
              <a:t>Vorhofseptumdefekte</a:t>
            </a:r>
            <a:r>
              <a:rPr lang="de-DE" dirty="0"/>
              <a:t>, kardiale</a:t>
            </a:r>
          </a:p>
          <a:p>
            <a:pPr marL="0" indent="0">
              <a:buNone/>
            </a:pPr>
            <a:r>
              <a:rPr lang="de-DE" dirty="0"/>
              <a:t>                 Anomalien ähnlich wie bei Noonan-Syndrom, 70% haben</a:t>
            </a:r>
          </a:p>
          <a:p>
            <a:pPr marL="0" indent="0">
              <a:buNone/>
            </a:pPr>
            <a:r>
              <a:rPr lang="de-DE" dirty="0"/>
              <a:t>                 hypertrophe Kardiomyopathie, </a:t>
            </a:r>
            <a:r>
              <a:rPr lang="de-DE" dirty="0" err="1"/>
              <a:t>Hyperthelorismus</a:t>
            </a:r>
            <a:r>
              <a:rPr lang="de-DE" dirty="0"/>
              <a:t>, tief</a:t>
            </a:r>
          </a:p>
          <a:p>
            <a:pPr marL="0" indent="0">
              <a:buNone/>
            </a:pPr>
            <a:r>
              <a:rPr lang="de-DE" dirty="0"/>
              <a:t>                 angesetzte Ohren, Polydaktylie, Syndaktylie.</a:t>
            </a:r>
          </a:p>
          <a:p>
            <a:pPr marL="0" indent="0">
              <a:buNone/>
            </a:pPr>
            <a:r>
              <a:rPr lang="de-DE" dirty="0"/>
              <a:t>Postnatal: Ernährungsprobleme, Wachstumsstörungen,</a:t>
            </a:r>
          </a:p>
          <a:p>
            <a:pPr marL="0" indent="0">
              <a:buNone/>
            </a:pPr>
            <a:r>
              <a:rPr lang="de-DE" dirty="0"/>
              <a:t>                   Entwicklungsstörungen, kognitives Defizit.</a:t>
            </a:r>
          </a:p>
          <a:p>
            <a:pPr marL="0" indent="0">
              <a:buNone/>
            </a:pPr>
            <a:endParaRPr lang="de-DE" dirty="0"/>
          </a:p>
        </p:txBody>
      </p:sp>
    </p:spTree>
    <p:extLst>
      <p:ext uri="{BB962C8B-B14F-4D97-AF65-F5344CB8AC3E}">
        <p14:creationId xmlns:p14="http://schemas.microsoft.com/office/powerpoint/2010/main" val="596673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3D7C30-A9B6-CE43-4ED3-DA1A08EF9514}"/>
              </a:ext>
            </a:extLst>
          </p:cNvPr>
          <p:cNvSpPr>
            <a:spLocks noGrp="1"/>
          </p:cNvSpPr>
          <p:nvPr>
            <p:ph type="title"/>
          </p:nvPr>
        </p:nvSpPr>
        <p:spPr/>
        <p:txBody>
          <a:bodyPr/>
          <a:lstStyle/>
          <a:p>
            <a:endParaRPr lang="de-DE"/>
          </a:p>
        </p:txBody>
      </p:sp>
      <p:pic>
        <p:nvPicPr>
          <p:cNvPr id="5" name="Inhaltsplatzhalter 4" descr="Ein Bild, das Text, Screenshot, Schrift enthält.&#10;&#10;KI-generierte Inhalte können fehlerhaft sein.">
            <a:extLst>
              <a:ext uri="{FF2B5EF4-FFF2-40B4-BE49-F238E27FC236}">
                <a16:creationId xmlns:a16="http://schemas.microsoft.com/office/drawing/2014/main" id="{738A587E-C33E-EDBE-348E-4E7C04E924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01519" cy="6638544"/>
          </a:xfrm>
        </p:spPr>
      </p:pic>
    </p:spTree>
    <p:extLst>
      <p:ext uri="{BB962C8B-B14F-4D97-AF65-F5344CB8AC3E}">
        <p14:creationId xmlns:p14="http://schemas.microsoft.com/office/powerpoint/2010/main" val="2931307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96A941-8957-7408-E71E-185F86218022}"/>
              </a:ext>
            </a:extLst>
          </p:cNvPr>
          <p:cNvSpPr>
            <a:spLocks noGrp="1"/>
          </p:cNvSpPr>
          <p:nvPr>
            <p:ph type="title"/>
          </p:nvPr>
        </p:nvSpPr>
        <p:spPr/>
        <p:txBody>
          <a:bodyPr/>
          <a:lstStyle/>
          <a:p>
            <a:r>
              <a:rPr lang="de-DE" b="1" dirty="0"/>
              <a:t>CARDIO-FAZIO-CUTANES-SYNDROM (CFC-SYNDROM):</a:t>
            </a:r>
          </a:p>
        </p:txBody>
      </p:sp>
      <p:sp>
        <p:nvSpPr>
          <p:cNvPr id="3" name="Inhaltsplatzhalter 2">
            <a:extLst>
              <a:ext uri="{FF2B5EF4-FFF2-40B4-BE49-F238E27FC236}">
                <a16:creationId xmlns:a16="http://schemas.microsoft.com/office/drawing/2014/main" id="{025D9D9A-7B84-11A5-EBFA-80AA2A0DBBCE}"/>
              </a:ext>
            </a:extLst>
          </p:cNvPr>
          <p:cNvSpPr>
            <a:spLocks noGrp="1"/>
          </p:cNvSpPr>
          <p:nvPr>
            <p:ph idx="1"/>
          </p:nvPr>
        </p:nvSpPr>
        <p:spPr/>
        <p:txBody>
          <a:bodyPr/>
          <a:lstStyle/>
          <a:p>
            <a:pPr marL="0" indent="0">
              <a:buNone/>
            </a:pPr>
            <a:endParaRPr lang="de-DE" dirty="0"/>
          </a:p>
          <a:p>
            <a:pPr marL="0" indent="0">
              <a:buNone/>
            </a:pPr>
            <a:r>
              <a:rPr lang="de-DE" dirty="0"/>
              <a:t>Kognitives Defizit: </a:t>
            </a:r>
          </a:p>
          <a:p>
            <a:pPr marL="0" indent="0">
              <a:buNone/>
            </a:pPr>
            <a:r>
              <a:rPr lang="de-DE" dirty="0"/>
              <a:t>mäßige bis schwere mentale Retardierungen, 50% der Kinder benutzen keine aktive Sprache, bis</a:t>
            </a:r>
          </a:p>
          <a:p>
            <a:pPr marL="0" indent="0">
              <a:buNone/>
            </a:pPr>
            <a:r>
              <a:rPr lang="de-DE" dirty="0"/>
              <a:t> zu 50% haben Epilepsie.</a:t>
            </a:r>
          </a:p>
        </p:txBody>
      </p:sp>
    </p:spTree>
    <p:extLst>
      <p:ext uri="{BB962C8B-B14F-4D97-AF65-F5344CB8AC3E}">
        <p14:creationId xmlns:p14="http://schemas.microsoft.com/office/powerpoint/2010/main" val="503203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haltsplatzhalter 3">
            <a:extLst>
              <a:ext uri="{FF2B5EF4-FFF2-40B4-BE49-F238E27FC236}">
                <a16:creationId xmlns:a16="http://schemas.microsoft.com/office/drawing/2014/main" id="{A81E8CDB-088A-A1DC-8422-B47E34D8AD9D}"/>
              </a:ext>
            </a:extLst>
          </p:cNvPr>
          <p:cNvPicPr>
            <a:picLocks noGrp="1" noChangeAspect="1"/>
          </p:cNvPicPr>
          <p:nvPr>
            <p:ph idx="4294967295"/>
          </p:nvPr>
        </p:nvPicPr>
        <p:blipFill>
          <a:blip r:embed="rId2"/>
          <a:stretch>
            <a:fillRect/>
          </a:stretch>
        </p:blipFill>
        <p:spPr>
          <a:xfrm>
            <a:off x="8208963" y="1111250"/>
            <a:ext cx="3316287" cy="3946525"/>
          </a:xfrm>
          <a:prstGeom prst="rect">
            <a:avLst/>
          </a:prstGeom>
        </p:spPr>
      </p:pic>
      <p:pic>
        <p:nvPicPr>
          <p:cNvPr id="4" name="Grafik 3">
            <a:extLst>
              <a:ext uri="{FF2B5EF4-FFF2-40B4-BE49-F238E27FC236}">
                <a16:creationId xmlns:a16="http://schemas.microsoft.com/office/drawing/2014/main" id="{905A1963-D4DC-F8E2-8023-54263E75CC75}"/>
              </a:ext>
            </a:extLst>
          </p:cNvPr>
          <p:cNvPicPr>
            <a:picLocks noChangeAspect="1"/>
          </p:cNvPicPr>
          <p:nvPr/>
        </p:nvPicPr>
        <p:blipFill>
          <a:blip r:embed="rId3"/>
          <a:stretch>
            <a:fillRect/>
          </a:stretch>
        </p:blipFill>
        <p:spPr>
          <a:xfrm>
            <a:off x="596362" y="885260"/>
            <a:ext cx="6541575" cy="4249280"/>
          </a:xfrm>
          <a:prstGeom prst="rect">
            <a:avLst/>
          </a:prstGeom>
        </p:spPr>
      </p:pic>
    </p:spTree>
    <p:extLst>
      <p:ext uri="{BB962C8B-B14F-4D97-AF65-F5344CB8AC3E}">
        <p14:creationId xmlns:p14="http://schemas.microsoft.com/office/powerpoint/2010/main" val="510077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EF7EB1-F186-A262-4C59-2A0757AC9334}"/>
              </a:ext>
            </a:extLst>
          </p:cNvPr>
          <p:cNvSpPr>
            <a:spLocks noGrp="1"/>
          </p:cNvSpPr>
          <p:nvPr>
            <p:ph type="title"/>
          </p:nvPr>
        </p:nvSpPr>
        <p:spPr/>
        <p:txBody>
          <a:bodyPr>
            <a:normAutofit/>
          </a:bodyPr>
          <a:lstStyle/>
          <a:p>
            <a:r>
              <a:rPr lang="de-DE" b="1" dirty="0"/>
              <a:t>COSTELLO-SYNDROM</a:t>
            </a:r>
            <a:br>
              <a:rPr lang="de-DE" b="1" dirty="0"/>
            </a:br>
            <a:r>
              <a:rPr lang="de-DE" sz="2800" dirty="0"/>
              <a:t>(1977 Dr. Jack Murray Costello, neuseeländischer Kinderarzt):</a:t>
            </a:r>
            <a:endParaRPr lang="de-DE" b="1" dirty="0"/>
          </a:p>
        </p:txBody>
      </p:sp>
      <p:sp>
        <p:nvSpPr>
          <p:cNvPr id="3" name="Inhaltsplatzhalter 2">
            <a:extLst>
              <a:ext uri="{FF2B5EF4-FFF2-40B4-BE49-F238E27FC236}">
                <a16:creationId xmlns:a16="http://schemas.microsoft.com/office/drawing/2014/main" id="{29DEEBE6-59F8-9AD5-B43B-0CEA1EC63483}"/>
              </a:ext>
            </a:extLst>
          </p:cNvPr>
          <p:cNvSpPr>
            <a:spLocks noGrp="1"/>
          </p:cNvSpPr>
          <p:nvPr>
            <p:ph idx="1"/>
          </p:nvPr>
        </p:nvSpPr>
        <p:spPr/>
        <p:txBody>
          <a:bodyPr/>
          <a:lstStyle/>
          <a:p>
            <a:pPr marL="0" indent="0">
              <a:lnSpc>
                <a:spcPct val="100000"/>
              </a:lnSpc>
              <a:buNone/>
            </a:pPr>
            <a:r>
              <a:rPr lang="de-DE" dirty="0"/>
              <a:t>Die Ursache sind Mutationen im HRAS-Gen auf Chromosomen 11, Genort p 15.5.</a:t>
            </a:r>
          </a:p>
          <a:p>
            <a:pPr marL="0" indent="0">
              <a:lnSpc>
                <a:spcPct val="100000"/>
              </a:lnSpc>
              <a:buNone/>
            </a:pPr>
            <a:r>
              <a:rPr lang="de-DE" dirty="0"/>
              <a:t>Das HRAS-Proto-Onkogen ist an der Kontrolle des Zellwachstums und Zellteilung beteiligt.</a:t>
            </a:r>
          </a:p>
          <a:p>
            <a:pPr marL="0" indent="0">
              <a:lnSpc>
                <a:spcPct val="100000"/>
              </a:lnSpc>
              <a:buNone/>
            </a:pPr>
            <a:r>
              <a:rPr lang="de-DE" dirty="0"/>
              <a:t>Als Proto-Onkogen kann es durch eine aktivierende Mutation zum Onkogen transformiert werden.</a:t>
            </a:r>
          </a:p>
          <a:p>
            <a:pPr marL="0" indent="0">
              <a:buNone/>
            </a:pPr>
            <a:r>
              <a:rPr lang="de-DE" dirty="0"/>
              <a:t>Das Syndrom wird autosomal-dominant vererbt.</a:t>
            </a:r>
          </a:p>
          <a:p>
            <a:pPr marL="0" indent="0">
              <a:buNone/>
            </a:pPr>
            <a:r>
              <a:rPr lang="de-DE" dirty="0"/>
              <a:t>Inzidenz: Japan 1 : 230 000</a:t>
            </a:r>
          </a:p>
          <a:p>
            <a:pPr marL="0" indent="0">
              <a:buNone/>
            </a:pPr>
            <a:r>
              <a:rPr lang="de-DE" dirty="0"/>
              <a:t>                 UK 1 : 300 000  </a:t>
            </a:r>
          </a:p>
        </p:txBody>
      </p:sp>
      <p:pic>
        <p:nvPicPr>
          <p:cNvPr id="5" name="Grafik 4">
            <a:extLst>
              <a:ext uri="{FF2B5EF4-FFF2-40B4-BE49-F238E27FC236}">
                <a16:creationId xmlns:a16="http://schemas.microsoft.com/office/drawing/2014/main" id="{D56FA902-FE37-155D-A9DA-58ECF2BB4E8C}"/>
              </a:ext>
            </a:extLst>
          </p:cNvPr>
          <p:cNvPicPr>
            <a:picLocks noChangeAspect="1"/>
          </p:cNvPicPr>
          <p:nvPr/>
        </p:nvPicPr>
        <p:blipFill>
          <a:blip r:embed="rId2"/>
          <a:stretch>
            <a:fillRect/>
          </a:stretch>
        </p:blipFill>
        <p:spPr>
          <a:xfrm>
            <a:off x="9264837" y="3571645"/>
            <a:ext cx="1829883" cy="2405823"/>
          </a:xfrm>
          <a:prstGeom prst="rect">
            <a:avLst/>
          </a:prstGeom>
        </p:spPr>
      </p:pic>
    </p:spTree>
    <p:extLst>
      <p:ext uri="{BB962C8B-B14F-4D97-AF65-F5344CB8AC3E}">
        <p14:creationId xmlns:p14="http://schemas.microsoft.com/office/powerpoint/2010/main" val="2994503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85960-8D4B-5615-8B54-1DB9A9F69CA7}"/>
              </a:ext>
            </a:extLst>
          </p:cNvPr>
          <p:cNvSpPr>
            <a:spLocks noGrp="1"/>
          </p:cNvSpPr>
          <p:nvPr>
            <p:ph type="title"/>
          </p:nvPr>
        </p:nvSpPr>
        <p:spPr/>
        <p:txBody>
          <a:bodyPr/>
          <a:lstStyle/>
          <a:p>
            <a:r>
              <a:rPr lang="de-DE" b="1" dirty="0"/>
              <a:t>COSTELLO-SYNDROM</a:t>
            </a:r>
          </a:p>
        </p:txBody>
      </p:sp>
      <p:sp>
        <p:nvSpPr>
          <p:cNvPr id="3" name="Inhaltsplatzhalter 2">
            <a:extLst>
              <a:ext uri="{FF2B5EF4-FFF2-40B4-BE49-F238E27FC236}">
                <a16:creationId xmlns:a16="http://schemas.microsoft.com/office/drawing/2014/main" id="{41AFAF3A-F91C-6D21-997C-78BE3C924F6F}"/>
              </a:ext>
            </a:extLst>
          </p:cNvPr>
          <p:cNvSpPr>
            <a:spLocks noGrp="1"/>
          </p:cNvSpPr>
          <p:nvPr>
            <p:ph idx="1"/>
          </p:nvPr>
        </p:nvSpPr>
        <p:spPr/>
        <p:txBody>
          <a:bodyPr/>
          <a:lstStyle/>
          <a:p>
            <a:pPr marL="0" indent="0">
              <a:buNone/>
            </a:pPr>
            <a:r>
              <a:rPr lang="de-DE" dirty="0"/>
              <a:t>Symptome </a:t>
            </a:r>
            <a:r>
              <a:rPr lang="de-DE" b="1" dirty="0"/>
              <a:t>pränatal</a:t>
            </a:r>
            <a:r>
              <a:rPr lang="de-DE" dirty="0"/>
              <a:t>: </a:t>
            </a:r>
          </a:p>
          <a:p>
            <a:pPr marL="0" indent="0">
              <a:buNone/>
            </a:pPr>
            <a:r>
              <a:rPr lang="de-DE" dirty="0"/>
              <a:t>Nackenödem, leichte Form des Hydrops fetalis, Hydrothorax, Polyhydramnie, fetale Makrosomie (DD: </a:t>
            </a:r>
            <a:r>
              <a:rPr lang="de-DE" dirty="0" err="1"/>
              <a:t>Beckwith</a:t>
            </a:r>
            <a:r>
              <a:rPr lang="de-DE" dirty="0"/>
              <a:t>-Wiedemann-Syndrom), </a:t>
            </a:r>
            <a:r>
              <a:rPr lang="de-DE" dirty="0" err="1"/>
              <a:t>Makrocephalie</a:t>
            </a:r>
            <a:r>
              <a:rPr lang="de-DE" dirty="0"/>
              <a:t>, Gesichtsdeformitäten.</a:t>
            </a:r>
          </a:p>
          <a:p>
            <a:pPr marL="0" indent="0">
              <a:buNone/>
            </a:pPr>
            <a:r>
              <a:rPr lang="de-DE" dirty="0"/>
              <a:t>70% der Patienten haben angeborene Herzfehler, vor allem </a:t>
            </a:r>
            <a:r>
              <a:rPr lang="de-DE" dirty="0" err="1"/>
              <a:t>Pulmonalstenosen</a:t>
            </a:r>
            <a:r>
              <a:rPr lang="de-DE" dirty="0"/>
              <a:t>, </a:t>
            </a:r>
            <a:r>
              <a:rPr lang="de-DE" dirty="0" err="1"/>
              <a:t>Vorhofseptumdefekte</a:t>
            </a:r>
            <a:r>
              <a:rPr lang="de-DE" dirty="0"/>
              <a:t>, viele entwickeln hypertrophe Kardiomyopathie.</a:t>
            </a:r>
          </a:p>
          <a:p>
            <a:pPr marL="0" indent="0">
              <a:buNone/>
            </a:pPr>
            <a:endParaRPr lang="de-DE" dirty="0"/>
          </a:p>
        </p:txBody>
      </p:sp>
    </p:spTree>
    <p:extLst>
      <p:ext uri="{BB962C8B-B14F-4D97-AF65-F5344CB8AC3E}">
        <p14:creationId xmlns:p14="http://schemas.microsoft.com/office/powerpoint/2010/main" val="214092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3BF2E6-7591-9ED6-14B8-780A031D8EFB}"/>
              </a:ext>
            </a:extLst>
          </p:cNvPr>
          <p:cNvSpPr>
            <a:spLocks noGrp="1"/>
          </p:cNvSpPr>
          <p:nvPr>
            <p:ph type="title"/>
          </p:nvPr>
        </p:nvSpPr>
        <p:spPr/>
        <p:txBody>
          <a:bodyPr/>
          <a:lstStyle/>
          <a:p>
            <a:r>
              <a:rPr lang="de-DE" b="1" dirty="0"/>
              <a:t>COSTELLO-SYNDROM</a:t>
            </a:r>
          </a:p>
        </p:txBody>
      </p:sp>
      <p:sp>
        <p:nvSpPr>
          <p:cNvPr id="3" name="Inhaltsplatzhalter 2">
            <a:extLst>
              <a:ext uri="{FF2B5EF4-FFF2-40B4-BE49-F238E27FC236}">
                <a16:creationId xmlns:a16="http://schemas.microsoft.com/office/drawing/2014/main" id="{E9A18FD9-4457-5EE8-28C5-6581E9EA3F03}"/>
              </a:ext>
            </a:extLst>
          </p:cNvPr>
          <p:cNvSpPr>
            <a:spLocks noGrp="1"/>
          </p:cNvSpPr>
          <p:nvPr>
            <p:ph idx="1"/>
          </p:nvPr>
        </p:nvSpPr>
        <p:spPr/>
        <p:txBody>
          <a:bodyPr/>
          <a:lstStyle/>
          <a:p>
            <a:pPr marL="0" indent="0">
              <a:buNone/>
            </a:pPr>
            <a:endParaRPr lang="de-DE" dirty="0"/>
          </a:p>
          <a:p>
            <a:pPr marL="0" indent="0">
              <a:buNone/>
            </a:pPr>
            <a:r>
              <a:rPr lang="de-DE" dirty="0"/>
              <a:t>Symptome </a:t>
            </a:r>
            <a:r>
              <a:rPr lang="de-DE" b="1" dirty="0"/>
              <a:t>postnatal: </a:t>
            </a:r>
            <a:r>
              <a:rPr lang="de-DE" dirty="0"/>
              <a:t>Kleinwuchs, geistige Retardierung.</a:t>
            </a:r>
          </a:p>
          <a:p>
            <a:pPr marL="0" indent="0">
              <a:buNone/>
            </a:pPr>
            <a:r>
              <a:rPr lang="de-DE" dirty="0"/>
              <a:t>DD: Noonan-Syndrom, Leopard-Syndrom, Kardio-Fazio-Kutanes-Syndrom</a:t>
            </a:r>
          </a:p>
          <a:p>
            <a:pPr marL="0" indent="0">
              <a:buNone/>
            </a:pPr>
            <a:r>
              <a:rPr lang="de-DE" dirty="0"/>
              <a:t>Prognose: 15% der Patienten erkranken vor dem 20. LJ an Krebs:</a:t>
            </a:r>
          </a:p>
          <a:p>
            <a:pPr marL="0" indent="0">
              <a:buNone/>
            </a:pPr>
            <a:r>
              <a:rPr lang="de-DE" dirty="0"/>
              <a:t>                   Rhabdomyosarkome,</a:t>
            </a:r>
          </a:p>
          <a:p>
            <a:pPr marL="0" indent="0">
              <a:buNone/>
            </a:pPr>
            <a:r>
              <a:rPr lang="de-DE" dirty="0"/>
              <a:t>                   Blasentumore,</a:t>
            </a:r>
          </a:p>
          <a:p>
            <a:pPr marL="0" indent="0">
              <a:buNone/>
            </a:pPr>
            <a:r>
              <a:rPr lang="de-DE" dirty="0"/>
              <a:t>                   Neuroblastome.</a:t>
            </a:r>
          </a:p>
        </p:txBody>
      </p:sp>
    </p:spTree>
    <p:extLst>
      <p:ext uri="{BB962C8B-B14F-4D97-AF65-F5344CB8AC3E}">
        <p14:creationId xmlns:p14="http://schemas.microsoft.com/office/powerpoint/2010/main" val="3659257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44C5A9E5-0F35-4AA6-AF26-B90A2D47B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a:extLst>
              <a:ext uri="{FF2B5EF4-FFF2-40B4-BE49-F238E27FC236}">
                <a16:creationId xmlns:a16="http://schemas.microsoft.com/office/drawing/2014/main" id="{762011E1-90DD-FF1A-A56E-15C021A3180E}"/>
              </a:ext>
            </a:extLst>
          </p:cNvPr>
          <p:cNvPicPr>
            <a:picLocks noChangeAspect="1"/>
          </p:cNvPicPr>
          <p:nvPr/>
        </p:nvPicPr>
        <p:blipFill>
          <a:blip r:embed="rId3"/>
          <a:stretch>
            <a:fillRect/>
          </a:stretch>
        </p:blipFill>
        <p:spPr>
          <a:xfrm>
            <a:off x="1490157" y="643467"/>
            <a:ext cx="3598286" cy="5050225"/>
          </a:xfrm>
          <a:prstGeom prst="rect">
            <a:avLst/>
          </a:prstGeom>
        </p:spPr>
      </p:pic>
      <p:pic>
        <p:nvPicPr>
          <p:cNvPr id="5" name="Picture 5">
            <a:extLst>
              <a:ext uri="{FF2B5EF4-FFF2-40B4-BE49-F238E27FC236}">
                <a16:creationId xmlns:a16="http://schemas.microsoft.com/office/drawing/2014/main" id="{17DA1B9F-6842-63C9-8BF5-60DFC0166E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956" r="15326" b="40491"/>
          <a:stretch>
            <a:fillRect/>
          </a:stretch>
        </p:blipFill>
        <p:spPr bwMode="auto">
          <a:xfrm>
            <a:off x="7415929" y="643467"/>
            <a:ext cx="2973539" cy="5050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1">
            <a:extLst>
              <a:ext uri="{FF2B5EF4-FFF2-40B4-BE49-F238E27FC236}">
                <a16:creationId xmlns:a16="http://schemas.microsoft.com/office/drawing/2014/main" id="{4D9DB69D-7E48-4FDF-806E-F0B4BF005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18" name="Rectangle 13">
            <a:extLst>
              <a:ext uri="{FF2B5EF4-FFF2-40B4-BE49-F238E27FC236}">
                <a16:creationId xmlns:a16="http://schemas.microsoft.com/office/drawing/2014/main" id="{846BF69C-4724-4F8D-8EA6-1487E9C9C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Tree>
    <p:extLst>
      <p:ext uri="{BB962C8B-B14F-4D97-AF65-F5344CB8AC3E}">
        <p14:creationId xmlns:p14="http://schemas.microsoft.com/office/powerpoint/2010/main" val="3698288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4C5A9E5-0F35-4AA6-AF26-B90A2D47B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5988F58-AD91-BF6A-C360-B3878323D6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592"/>
          <a:stretch>
            <a:fillRect/>
          </a:stretch>
        </p:blipFill>
        <p:spPr bwMode="auto">
          <a:xfrm>
            <a:off x="1936951" y="643467"/>
            <a:ext cx="2704698" cy="5050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55BA63AD-B697-8497-9EBC-963AD63AED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945" t="16940" r="40283" b="13802"/>
          <a:stretch>
            <a:fillRect/>
          </a:stretch>
        </p:blipFill>
        <p:spPr bwMode="auto">
          <a:xfrm>
            <a:off x="6823438" y="643467"/>
            <a:ext cx="4158522" cy="5050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4D9DB69D-7E48-4FDF-806E-F0B4BF005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14" name="Rectangle 13">
            <a:extLst>
              <a:ext uri="{FF2B5EF4-FFF2-40B4-BE49-F238E27FC236}">
                <a16:creationId xmlns:a16="http://schemas.microsoft.com/office/drawing/2014/main" id="{846BF69C-4724-4F8D-8EA6-1487E9C9C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Tree>
    <p:extLst>
      <p:ext uri="{BB962C8B-B14F-4D97-AF65-F5344CB8AC3E}">
        <p14:creationId xmlns:p14="http://schemas.microsoft.com/office/powerpoint/2010/main" val="428547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3170E-3C94-4EB0-D2D0-F5767007666A}"/>
              </a:ext>
            </a:extLst>
          </p:cNvPr>
          <p:cNvSpPr>
            <a:spLocks noGrp="1"/>
          </p:cNvSpPr>
          <p:nvPr>
            <p:ph type="title"/>
          </p:nvPr>
        </p:nvSpPr>
        <p:spPr/>
        <p:txBody>
          <a:bodyPr/>
          <a:lstStyle/>
          <a:p>
            <a:r>
              <a:rPr lang="de-DE" b="1" dirty="0"/>
              <a:t>LEGIUS-Syndrom (LGSS, NF-1-LIKE-S.)</a:t>
            </a:r>
          </a:p>
        </p:txBody>
      </p:sp>
      <p:sp>
        <p:nvSpPr>
          <p:cNvPr id="3" name="Inhaltsplatzhalter 2">
            <a:extLst>
              <a:ext uri="{FF2B5EF4-FFF2-40B4-BE49-F238E27FC236}">
                <a16:creationId xmlns:a16="http://schemas.microsoft.com/office/drawing/2014/main" id="{E7451D15-9C0D-E542-22A1-6153D9A4C3DD}"/>
              </a:ext>
            </a:extLst>
          </p:cNvPr>
          <p:cNvSpPr>
            <a:spLocks noGrp="1"/>
          </p:cNvSpPr>
          <p:nvPr>
            <p:ph idx="1"/>
          </p:nvPr>
        </p:nvSpPr>
        <p:spPr>
          <a:xfrm>
            <a:off x="1227220" y="1845734"/>
            <a:ext cx="9928459" cy="4023360"/>
          </a:xfrm>
        </p:spPr>
        <p:txBody>
          <a:bodyPr/>
          <a:lstStyle/>
          <a:p>
            <a:pPr marL="0" indent="0">
              <a:buNone/>
            </a:pPr>
            <a:r>
              <a:rPr lang="de-DE" dirty="0"/>
              <a:t>Benannt nach dem belgischen Humangenetiker Dr. Eric </a:t>
            </a:r>
            <a:r>
              <a:rPr lang="de-DE" dirty="0" err="1"/>
              <a:t>Legius</a:t>
            </a:r>
            <a:r>
              <a:rPr lang="de-DE" dirty="0"/>
              <a:t>.</a:t>
            </a:r>
          </a:p>
          <a:p>
            <a:pPr marL="0" indent="0">
              <a:buNone/>
            </a:pPr>
            <a:r>
              <a:rPr lang="de-DE" dirty="0"/>
              <a:t>Inzidenz: 1 : 200 000 (NF 1 = 1 : 2500 – 3000).</a:t>
            </a:r>
          </a:p>
          <a:p>
            <a:pPr marL="0" indent="0">
              <a:buNone/>
            </a:pPr>
            <a:r>
              <a:rPr lang="de-DE" dirty="0"/>
              <a:t>Vererbung autosomal dominant.</a:t>
            </a:r>
          </a:p>
          <a:p>
            <a:pPr marL="0" indent="0">
              <a:buNone/>
            </a:pPr>
            <a:r>
              <a:rPr lang="de-DE" dirty="0"/>
              <a:t>Ursache: Mutation auf Chromosomen 15 q 13.2</a:t>
            </a:r>
          </a:p>
          <a:p>
            <a:pPr marL="0" indent="0">
              <a:buNone/>
            </a:pPr>
            <a:r>
              <a:rPr lang="de-DE" dirty="0"/>
              <a:t>Symptome </a:t>
            </a:r>
            <a:r>
              <a:rPr lang="de-DE" b="1" dirty="0"/>
              <a:t>pränatal: </a:t>
            </a:r>
            <a:r>
              <a:rPr lang="de-DE" dirty="0"/>
              <a:t>evtl. Hydrops fetalis, </a:t>
            </a:r>
            <a:r>
              <a:rPr lang="de-DE" dirty="0" err="1"/>
              <a:t>Makrocephalie</a:t>
            </a:r>
            <a:r>
              <a:rPr lang="de-DE" dirty="0"/>
              <a:t>, also</a:t>
            </a:r>
          </a:p>
          <a:p>
            <a:pPr marL="0" indent="0">
              <a:buNone/>
            </a:pPr>
            <a:r>
              <a:rPr lang="de-DE" dirty="0"/>
              <a:t>                                      kaum Hinweiszeichen. </a:t>
            </a:r>
          </a:p>
        </p:txBody>
      </p:sp>
      <p:pic>
        <p:nvPicPr>
          <p:cNvPr id="7" name="Grafik 6" descr="Ein Bild, das Person, Menschliches Gesicht, Shirt, Gesundheitsversorgung enthält.&#10;&#10;KI-generierte Inhalte können fehlerhaft sein.">
            <a:extLst>
              <a:ext uri="{FF2B5EF4-FFF2-40B4-BE49-F238E27FC236}">
                <a16:creationId xmlns:a16="http://schemas.microsoft.com/office/drawing/2014/main" id="{40565C53-9DE3-E211-645E-2462D25C7A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5425" y="2956647"/>
            <a:ext cx="2191056" cy="2248214"/>
          </a:xfrm>
          <a:prstGeom prst="rect">
            <a:avLst/>
          </a:prstGeom>
        </p:spPr>
      </p:pic>
    </p:spTree>
    <p:extLst>
      <p:ext uri="{BB962C8B-B14F-4D97-AF65-F5344CB8AC3E}">
        <p14:creationId xmlns:p14="http://schemas.microsoft.com/office/powerpoint/2010/main" val="2780526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D79F1D-ACBC-2547-E2E4-40ED3C24DD0B}"/>
              </a:ext>
            </a:extLst>
          </p:cNvPr>
          <p:cNvSpPr>
            <a:spLocks noGrp="1"/>
          </p:cNvSpPr>
          <p:nvPr>
            <p:ph type="title"/>
          </p:nvPr>
        </p:nvSpPr>
        <p:spPr/>
        <p:txBody>
          <a:bodyPr/>
          <a:lstStyle/>
          <a:p>
            <a:r>
              <a:rPr lang="de-DE" b="1" dirty="0"/>
              <a:t>LEGIUS-SYNDROM (LGSS, NF-1-LIKE-S.):</a:t>
            </a:r>
          </a:p>
        </p:txBody>
      </p:sp>
      <p:sp>
        <p:nvSpPr>
          <p:cNvPr id="3" name="Inhaltsplatzhalter 2">
            <a:extLst>
              <a:ext uri="{FF2B5EF4-FFF2-40B4-BE49-F238E27FC236}">
                <a16:creationId xmlns:a16="http://schemas.microsoft.com/office/drawing/2014/main" id="{0ED91600-0B32-BEA4-2C63-9FEAE32E4F10}"/>
              </a:ext>
            </a:extLst>
          </p:cNvPr>
          <p:cNvSpPr>
            <a:spLocks noGrp="1"/>
          </p:cNvSpPr>
          <p:nvPr>
            <p:ph idx="1"/>
          </p:nvPr>
        </p:nvSpPr>
        <p:spPr>
          <a:xfrm>
            <a:off x="1203158" y="1845734"/>
            <a:ext cx="9952522" cy="4023360"/>
          </a:xfrm>
        </p:spPr>
        <p:txBody>
          <a:bodyPr/>
          <a:lstStyle/>
          <a:p>
            <a:pPr marL="0" indent="0">
              <a:buNone/>
            </a:pPr>
            <a:r>
              <a:rPr lang="de-DE" dirty="0"/>
              <a:t>Symptome </a:t>
            </a:r>
            <a:r>
              <a:rPr lang="de-DE" b="1" dirty="0"/>
              <a:t>postnatal: </a:t>
            </a:r>
          </a:p>
          <a:p>
            <a:pPr marL="0" indent="0">
              <a:buNone/>
            </a:pPr>
            <a:r>
              <a:rPr lang="de-DE" dirty="0"/>
              <a:t>LGSS ist eine Pigmentstörung (</a:t>
            </a:r>
            <a:r>
              <a:rPr lang="de-DE" dirty="0" err="1"/>
              <a:t>Cafe</a:t>
            </a:r>
            <a:r>
              <a:rPr lang="de-DE" dirty="0"/>
              <a:t>-au-Lait- Flecken), bei der aber keine Neurofibrome auftreten, die Kinder können auch „</a:t>
            </a:r>
            <a:r>
              <a:rPr lang="de-DE" dirty="0" err="1"/>
              <a:t>Freckling</a:t>
            </a:r>
            <a:r>
              <a:rPr lang="de-DE" dirty="0"/>
              <a:t>“ haben (sommersprossenartige Flecken in der Achsel und in den Leisten.</a:t>
            </a:r>
          </a:p>
          <a:p>
            <a:pPr marL="0" indent="0">
              <a:buNone/>
            </a:pPr>
            <a:r>
              <a:rPr lang="de-DE" dirty="0"/>
              <a:t>Beobachtet wurden auch Lernschwierigkeiten und/oder Hyperaktivität.</a:t>
            </a:r>
          </a:p>
          <a:p>
            <a:pPr marL="0" indent="0">
              <a:buNone/>
            </a:pPr>
            <a:r>
              <a:rPr lang="de-DE" dirty="0"/>
              <a:t>Einige Kinder sollen höheres Risiko für das Auftreten von Lungen- und Nierenkarzinomen, das Risiko ist aber aufgrund der geringen Patientenzahlen </a:t>
            </a:r>
            <a:r>
              <a:rPr lang="de-DE" dirty="0" err="1"/>
              <a:t>ungewiß</a:t>
            </a:r>
            <a:r>
              <a:rPr lang="de-DE" dirty="0"/>
              <a:t>.</a:t>
            </a:r>
          </a:p>
        </p:txBody>
      </p:sp>
    </p:spTree>
    <p:extLst>
      <p:ext uri="{BB962C8B-B14F-4D97-AF65-F5344CB8AC3E}">
        <p14:creationId xmlns:p14="http://schemas.microsoft.com/office/powerpoint/2010/main" val="3099440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633F9D-551A-AA59-B334-6424AC51E962}"/>
              </a:ext>
            </a:extLst>
          </p:cNvPr>
          <p:cNvSpPr>
            <a:spLocks noGrp="1"/>
          </p:cNvSpPr>
          <p:nvPr>
            <p:ph type="title"/>
          </p:nvPr>
        </p:nvSpPr>
        <p:spPr/>
        <p:txBody>
          <a:bodyPr>
            <a:normAutofit fontScale="90000"/>
          </a:bodyPr>
          <a:lstStyle/>
          <a:p>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r>
              <a:rPr lang="de-DE" dirty="0"/>
              <a:t>                                                               </a:t>
            </a:r>
            <a:br>
              <a:rPr lang="de-DE" dirty="0"/>
            </a:br>
            <a:r>
              <a:rPr lang="de-DE" sz="5300" b="1" dirty="0"/>
              <a:t>NEUROFIBROMATOSE TYP 1 (NF 1)</a:t>
            </a:r>
            <a:br>
              <a:rPr lang="de-DE" b="1" dirty="0"/>
            </a:br>
            <a:r>
              <a:rPr lang="de-DE" sz="2800" dirty="0"/>
              <a:t>Morbus von Recklinghausen</a:t>
            </a:r>
            <a:endParaRPr lang="de-DE" dirty="0"/>
          </a:p>
        </p:txBody>
      </p:sp>
      <p:sp>
        <p:nvSpPr>
          <p:cNvPr id="3" name="Inhaltsplatzhalter 2">
            <a:extLst>
              <a:ext uri="{FF2B5EF4-FFF2-40B4-BE49-F238E27FC236}">
                <a16:creationId xmlns:a16="http://schemas.microsoft.com/office/drawing/2014/main" id="{2A9D0ADB-82E6-67ED-8F2D-2195135BFF14}"/>
              </a:ext>
            </a:extLst>
          </p:cNvPr>
          <p:cNvSpPr>
            <a:spLocks noGrp="1"/>
          </p:cNvSpPr>
          <p:nvPr>
            <p:ph idx="1"/>
          </p:nvPr>
        </p:nvSpPr>
        <p:spPr>
          <a:xfrm>
            <a:off x="1215188" y="1845734"/>
            <a:ext cx="9940491" cy="4023360"/>
          </a:xfrm>
        </p:spPr>
        <p:txBody>
          <a:bodyPr/>
          <a:lstStyle/>
          <a:p>
            <a:pPr marL="0" indent="0">
              <a:buNone/>
            </a:pPr>
            <a:endParaRPr lang="de-DE" dirty="0"/>
          </a:p>
          <a:p>
            <a:pPr marL="0" indent="0">
              <a:buNone/>
            </a:pPr>
            <a:r>
              <a:rPr lang="de-DE" dirty="0"/>
              <a:t>Friedrich Daniel von Recklinghausen, Pathologe in Halle, 1882</a:t>
            </a:r>
          </a:p>
          <a:p>
            <a:pPr marL="0" indent="0">
              <a:buNone/>
            </a:pPr>
            <a:r>
              <a:rPr lang="de-DE" dirty="0"/>
              <a:t>Ursache: in 50% der Fälle besteht eine familiäre Variante mit Mutation (Mikrodeletion) im NF 1 Gen (17 q 11.2). Das Genprodukt ist </a:t>
            </a:r>
            <a:r>
              <a:rPr lang="de-DE" dirty="0" err="1"/>
              <a:t>Neurofibromin</a:t>
            </a:r>
            <a:r>
              <a:rPr lang="de-DE" dirty="0"/>
              <a:t>, ein </a:t>
            </a:r>
            <a:r>
              <a:rPr lang="de-DE" dirty="0" err="1"/>
              <a:t>Tumorsupressor</a:t>
            </a:r>
            <a:r>
              <a:rPr lang="de-DE" dirty="0"/>
              <a:t> Protein.</a:t>
            </a:r>
          </a:p>
          <a:p>
            <a:pPr marL="0" indent="0">
              <a:buNone/>
            </a:pPr>
            <a:r>
              <a:rPr lang="de-DE" dirty="0"/>
              <a:t>Das durch eine </a:t>
            </a:r>
            <a:r>
              <a:rPr lang="de-DE" dirty="0" err="1"/>
              <a:t>loss</a:t>
            </a:r>
            <a:r>
              <a:rPr lang="de-DE" dirty="0"/>
              <a:t>-</a:t>
            </a:r>
            <a:r>
              <a:rPr lang="de-DE" dirty="0" err="1"/>
              <a:t>of</a:t>
            </a:r>
            <a:r>
              <a:rPr lang="de-DE" dirty="0"/>
              <a:t>-funktion defekte </a:t>
            </a:r>
            <a:r>
              <a:rPr lang="de-DE" dirty="0" err="1"/>
              <a:t>Neurofibromin</a:t>
            </a:r>
            <a:r>
              <a:rPr lang="de-DE" dirty="0"/>
              <a:t> führt zu einer unkontrollierten Zellproliferation über die überaktivierte RAS-MEK-Signalkaskade (andauernde Aktivierung des RAS).</a:t>
            </a:r>
          </a:p>
          <a:p>
            <a:pPr marL="0" indent="0">
              <a:buNone/>
            </a:pPr>
            <a:endParaRPr lang="de-DE" dirty="0"/>
          </a:p>
        </p:txBody>
      </p:sp>
    </p:spTree>
    <p:extLst>
      <p:ext uri="{BB962C8B-B14F-4D97-AF65-F5344CB8AC3E}">
        <p14:creationId xmlns:p14="http://schemas.microsoft.com/office/powerpoint/2010/main" val="4159990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55280-84D2-C3E6-C20E-8873D7004593}"/>
              </a:ext>
            </a:extLst>
          </p:cNvPr>
          <p:cNvSpPr>
            <a:spLocks noGrp="1"/>
          </p:cNvSpPr>
          <p:nvPr>
            <p:ph type="title"/>
          </p:nvPr>
        </p:nvSpPr>
        <p:spPr>
          <a:xfrm>
            <a:off x="1162878" y="599799"/>
            <a:ext cx="10515600" cy="778213"/>
          </a:xfrm>
        </p:spPr>
        <p:txBody>
          <a:bodyPr/>
          <a:lstStyle/>
          <a:p>
            <a:r>
              <a:rPr lang="de-DE" b="1" dirty="0" err="1"/>
              <a:t>RASopathien</a:t>
            </a:r>
            <a:endParaRPr lang="de-DE" b="1" dirty="0"/>
          </a:p>
        </p:txBody>
      </p:sp>
      <p:sp>
        <p:nvSpPr>
          <p:cNvPr id="3" name="Inhaltsplatzhalter 2">
            <a:extLst>
              <a:ext uri="{FF2B5EF4-FFF2-40B4-BE49-F238E27FC236}">
                <a16:creationId xmlns:a16="http://schemas.microsoft.com/office/drawing/2014/main" id="{1F99CB53-A7AC-5398-D091-756B2FD2C99D}"/>
              </a:ext>
            </a:extLst>
          </p:cNvPr>
          <p:cNvSpPr>
            <a:spLocks noGrp="1"/>
          </p:cNvSpPr>
          <p:nvPr>
            <p:ph idx="1"/>
          </p:nvPr>
        </p:nvSpPr>
        <p:spPr/>
        <p:txBody>
          <a:bodyPr/>
          <a:lstStyle/>
          <a:p>
            <a:endParaRPr lang="de-DE" dirty="0"/>
          </a:p>
          <a:p>
            <a:r>
              <a:rPr lang="de-DE" dirty="0"/>
              <a:t>Was ist eine </a:t>
            </a:r>
            <a:r>
              <a:rPr lang="de-DE" dirty="0" err="1"/>
              <a:t>RASopathie</a:t>
            </a:r>
            <a:r>
              <a:rPr lang="de-DE" dirty="0"/>
              <a:t>?</a:t>
            </a:r>
          </a:p>
          <a:p>
            <a:r>
              <a:rPr lang="de-DE" dirty="0"/>
              <a:t>Wie wird eine </a:t>
            </a:r>
            <a:r>
              <a:rPr lang="de-DE" dirty="0" err="1"/>
              <a:t>RASopathie</a:t>
            </a:r>
            <a:r>
              <a:rPr lang="de-DE" dirty="0"/>
              <a:t> definiert?</a:t>
            </a:r>
          </a:p>
          <a:p>
            <a:r>
              <a:rPr lang="de-DE" dirty="0"/>
              <a:t>Welche Bedeutung haben </a:t>
            </a:r>
            <a:r>
              <a:rPr lang="de-DE" dirty="0" err="1"/>
              <a:t>RASopathien</a:t>
            </a:r>
            <a:r>
              <a:rPr lang="de-DE" dirty="0"/>
              <a:t> für uns </a:t>
            </a:r>
            <a:r>
              <a:rPr lang="de-DE" dirty="0" err="1"/>
              <a:t>Pränataldiagnostiker</a:t>
            </a:r>
            <a:r>
              <a:rPr lang="de-DE" dirty="0"/>
              <a:t>?</a:t>
            </a:r>
          </a:p>
          <a:p>
            <a:r>
              <a:rPr lang="de-DE" dirty="0"/>
              <a:t>Welche Konsequenzen haben die von uns erhobenen pathologischen Befunde?</a:t>
            </a:r>
          </a:p>
          <a:p>
            <a:r>
              <a:rPr lang="de-DE" dirty="0"/>
              <a:t>Welche Prognose haben die einzelnen </a:t>
            </a:r>
            <a:r>
              <a:rPr lang="de-DE" dirty="0" err="1"/>
              <a:t>RASopathien</a:t>
            </a:r>
            <a:r>
              <a:rPr lang="de-DE" dirty="0"/>
              <a:t>?</a:t>
            </a:r>
          </a:p>
          <a:p>
            <a:r>
              <a:rPr lang="de-DE" dirty="0"/>
              <a:t>Wie hoch ist das Wiederholungsrisiko?</a:t>
            </a:r>
          </a:p>
          <a:p>
            <a:r>
              <a:rPr lang="de-DE" dirty="0"/>
              <a:t>Gibt es bereits Therapieansätze oder gar Therapien der </a:t>
            </a:r>
            <a:r>
              <a:rPr lang="de-DE" dirty="0" err="1"/>
              <a:t>RASopathien</a:t>
            </a:r>
            <a:r>
              <a:rPr lang="de-DE" dirty="0"/>
              <a:t>?</a:t>
            </a:r>
          </a:p>
        </p:txBody>
      </p:sp>
    </p:spTree>
    <p:extLst>
      <p:ext uri="{BB962C8B-B14F-4D97-AF65-F5344CB8AC3E}">
        <p14:creationId xmlns:p14="http://schemas.microsoft.com/office/powerpoint/2010/main" val="19843365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F3884D-0634-90AF-2608-25C8E4740231}"/>
              </a:ext>
            </a:extLst>
          </p:cNvPr>
          <p:cNvSpPr>
            <a:spLocks noGrp="1"/>
          </p:cNvSpPr>
          <p:nvPr>
            <p:ph type="title"/>
          </p:nvPr>
        </p:nvSpPr>
        <p:spPr/>
        <p:txBody>
          <a:bodyPr/>
          <a:lstStyle/>
          <a:p>
            <a:r>
              <a:rPr lang="de-DE" b="1" dirty="0"/>
              <a:t>NEUROFIBROMATOSE TYP 1</a:t>
            </a:r>
          </a:p>
        </p:txBody>
      </p:sp>
      <p:sp>
        <p:nvSpPr>
          <p:cNvPr id="3" name="Inhaltsplatzhalter 2">
            <a:extLst>
              <a:ext uri="{FF2B5EF4-FFF2-40B4-BE49-F238E27FC236}">
                <a16:creationId xmlns:a16="http://schemas.microsoft.com/office/drawing/2014/main" id="{4037E437-F70F-F298-86EA-DE01084310CC}"/>
              </a:ext>
            </a:extLst>
          </p:cNvPr>
          <p:cNvSpPr>
            <a:spLocks noGrp="1"/>
          </p:cNvSpPr>
          <p:nvPr>
            <p:ph idx="1"/>
          </p:nvPr>
        </p:nvSpPr>
        <p:spPr>
          <a:xfrm>
            <a:off x="1215188" y="1845734"/>
            <a:ext cx="9940491" cy="4023360"/>
          </a:xfrm>
        </p:spPr>
        <p:txBody>
          <a:bodyPr/>
          <a:lstStyle/>
          <a:p>
            <a:pPr marL="0" indent="0">
              <a:buNone/>
            </a:pPr>
            <a:endParaRPr lang="de-DE" dirty="0"/>
          </a:p>
          <a:p>
            <a:pPr marL="0" indent="0">
              <a:buNone/>
            </a:pPr>
            <a:r>
              <a:rPr lang="de-DE" dirty="0"/>
              <a:t>NF 1 wird autosomal dominant vererbt, hat aber wie einige andere </a:t>
            </a:r>
            <a:r>
              <a:rPr lang="de-DE" dirty="0" err="1"/>
              <a:t>RASopathien</a:t>
            </a:r>
            <a:r>
              <a:rPr lang="de-DE" dirty="0"/>
              <a:t> auch eine sehr variable Expressivität.</a:t>
            </a:r>
          </a:p>
          <a:p>
            <a:pPr marL="0" indent="0">
              <a:buNone/>
            </a:pPr>
            <a:r>
              <a:rPr lang="de-DE" dirty="0"/>
              <a:t>In etwa 50% der Erkrankungen entsteht die NF 1 durch Neumutationen.</a:t>
            </a:r>
          </a:p>
          <a:p>
            <a:pPr marL="0" indent="0">
              <a:buNone/>
            </a:pPr>
            <a:r>
              <a:rPr lang="de-DE" dirty="0"/>
              <a:t>Inzidenz: 1 : 2500 – 3000.</a:t>
            </a:r>
          </a:p>
          <a:p>
            <a:pPr marL="0" indent="0">
              <a:buNone/>
            </a:pPr>
            <a:r>
              <a:rPr lang="de-DE" dirty="0"/>
              <a:t>Symptome </a:t>
            </a:r>
            <a:r>
              <a:rPr lang="de-DE" b="1" dirty="0"/>
              <a:t>pränatal: </a:t>
            </a:r>
            <a:r>
              <a:rPr lang="de-DE" dirty="0"/>
              <a:t>es gibt keine sicheren sonographischen</a:t>
            </a:r>
          </a:p>
          <a:p>
            <a:pPr marL="0" indent="0">
              <a:buNone/>
            </a:pPr>
            <a:r>
              <a:rPr lang="de-DE" dirty="0"/>
              <a:t>                                      Hinweiszeichen (</a:t>
            </a:r>
            <a:r>
              <a:rPr lang="de-DE" dirty="0" err="1"/>
              <a:t>Pulmonalstenosen</a:t>
            </a:r>
            <a:r>
              <a:rPr lang="de-DE" dirty="0"/>
              <a:t> selten!).</a:t>
            </a:r>
          </a:p>
          <a:p>
            <a:pPr marL="0" indent="0">
              <a:buNone/>
            </a:pPr>
            <a:endParaRPr lang="de-DE" dirty="0"/>
          </a:p>
        </p:txBody>
      </p:sp>
    </p:spTree>
    <p:extLst>
      <p:ext uri="{BB962C8B-B14F-4D97-AF65-F5344CB8AC3E}">
        <p14:creationId xmlns:p14="http://schemas.microsoft.com/office/powerpoint/2010/main" val="3978589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20FEB6-9C59-5B44-0BB2-23E93DDB2210}"/>
              </a:ext>
            </a:extLst>
          </p:cNvPr>
          <p:cNvSpPr>
            <a:spLocks noGrp="1"/>
          </p:cNvSpPr>
          <p:nvPr>
            <p:ph type="title"/>
          </p:nvPr>
        </p:nvSpPr>
        <p:spPr/>
        <p:txBody>
          <a:bodyPr/>
          <a:lstStyle/>
          <a:p>
            <a:r>
              <a:rPr lang="de-DE" b="1" dirty="0"/>
              <a:t>NEUROFIBROMATOSE TYP 1</a:t>
            </a:r>
          </a:p>
        </p:txBody>
      </p:sp>
      <p:sp>
        <p:nvSpPr>
          <p:cNvPr id="3" name="Inhaltsplatzhalter 2">
            <a:extLst>
              <a:ext uri="{FF2B5EF4-FFF2-40B4-BE49-F238E27FC236}">
                <a16:creationId xmlns:a16="http://schemas.microsoft.com/office/drawing/2014/main" id="{CA556352-EA8A-A7D4-5654-7910AB12A030}"/>
              </a:ext>
            </a:extLst>
          </p:cNvPr>
          <p:cNvSpPr>
            <a:spLocks noGrp="1"/>
          </p:cNvSpPr>
          <p:nvPr>
            <p:ph idx="1"/>
          </p:nvPr>
        </p:nvSpPr>
        <p:spPr>
          <a:xfrm>
            <a:off x="1203158" y="1845734"/>
            <a:ext cx="9952522" cy="4023360"/>
          </a:xfrm>
        </p:spPr>
        <p:txBody>
          <a:bodyPr/>
          <a:lstStyle/>
          <a:p>
            <a:pPr marL="0" indent="0">
              <a:buNone/>
            </a:pPr>
            <a:endParaRPr lang="de-DE" dirty="0"/>
          </a:p>
          <a:p>
            <a:pPr marL="0" indent="0">
              <a:buNone/>
            </a:pPr>
            <a:r>
              <a:rPr lang="de-DE" dirty="0"/>
              <a:t>Symptome </a:t>
            </a:r>
            <a:r>
              <a:rPr lang="de-DE" b="1" dirty="0"/>
              <a:t>postnatal: </a:t>
            </a:r>
            <a:r>
              <a:rPr lang="de-DE" dirty="0"/>
              <a:t>schwerwiegende klinische Manifestationen sind selten.</a:t>
            </a:r>
          </a:p>
          <a:p>
            <a:pPr marL="0" indent="0">
              <a:buNone/>
            </a:pPr>
            <a:r>
              <a:rPr lang="de-DE" dirty="0"/>
              <a:t>Postnatal treten kutane und subkutane Neurofibrome auf, sie sind klein, immer benigne, können</a:t>
            </a:r>
          </a:p>
          <a:p>
            <a:pPr marL="0" indent="0">
              <a:buNone/>
            </a:pPr>
            <a:r>
              <a:rPr lang="de-DE" dirty="0"/>
              <a:t>aber kosmetisch stören,</a:t>
            </a:r>
          </a:p>
          <a:p>
            <a:pPr marL="0" indent="0">
              <a:buNone/>
            </a:pPr>
            <a:r>
              <a:rPr lang="de-DE" dirty="0" err="1"/>
              <a:t>Cafe</a:t>
            </a:r>
            <a:r>
              <a:rPr lang="de-DE" dirty="0"/>
              <a:t>-au-Lait Flecken,</a:t>
            </a:r>
          </a:p>
          <a:p>
            <a:pPr marL="0" indent="0">
              <a:buNone/>
            </a:pPr>
            <a:r>
              <a:rPr lang="de-DE" dirty="0" err="1"/>
              <a:t>Freckling</a:t>
            </a:r>
            <a:r>
              <a:rPr lang="de-DE" dirty="0"/>
              <a:t>,</a:t>
            </a:r>
          </a:p>
          <a:p>
            <a:pPr marL="0" indent="0">
              <a:buNone/>
            </a:pPr>
            <a:r>
              <a:rPr lang="de-DE" dirty="0"/>
              <a:t>Lisch-Knötchen in der Iris,</a:t>
            </a:r>
          </a:p>
          <a:p>
            <a:pPr marL="0" indent="0">
              <a:buNone/>
            </a:pPr>
            <a:r>
              <a:rPr lang="de-DE" dirty="0"/>
              <a:t>geringe Körpergröße,</a:t>
            </a:r>
          </a:p>
          <a:p>
            <a:pPr marL="0" indent="0">
              <a:buNone/>
            </a:pPr>
            <a:endParaRPr lang="de-DE" dirty="0"/>
          </a:p>
          <a:p>
            <a:pPr marL="0" indent="0">
              <a:buNone/>
            </a:pPr>
            <a:endParaRPr lang="de-DE" dirty="0"/>
          </a:p>
        </p:txBody>
      </p:sp>
    </p:spTree>
    <p:extLst>
      <p:ext uri="{BB962C8B-B14F-4D97-AF65-F5344CB8AC3E}">
        <p14:creationId xmlns:p14="http://schemas.microsoft.com/office/powerpoint/2010/main" val="145980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BEA023-C02B-FB82-94B0-8FD7212CE15B}"/>
              </a:ext>
            </a:extLst>
          </p:cNvPr>
          <p:cNvSpPr>
            <a:spLocks noGrp="1"/>
          </p:cNvSpPr>
          <p:nvPr>
            <p:ph type="title"/>
          </p:nvPr>
        </p:nvSpPr>
        <p:spPr/>
        <p:txBody>
          <a:bodyPr/>
          <a:lstStyle/>
          <a:p>
            <a:r>
              <a:rPr lang="de-DE" b="1" dirty="0"/>
              <a:t>NEUROFIBROMATOSE TYP I</a:t>
            </a:r>
          </a:p>
        </p:txBody>
      </p:sp>
      <p:sp>
        <p:nvSpPr>
          <p:cNvPr id="3" name="Inhaltsplatzhalter 2">
            <a:extLst>
              <a:ext uri="{FF2B5EF4-FFF2-40B4-BE49-F238E27FC236}">
                <a16:creationId xmlns:a16="http://schemas.microsoft.com/office/drawing/2014/main" id="{881F239A-9A72-22CF-6EBE-8F715A62DF38}"/>
              </a:ext>
            </a:extLst>
          </p:cNvPr>
          <p:cNvSpPr>
            <a:spLocks noGrp="1"/>
          </p:cNvSpPr>
          <p:nvPr>
            <p:ph idx="1"/>
          </p:nvPr>
        </p:nvSpPr>
        <p:spPr>
          <a:xfrm>
            <a:off x="1191126" y="1845734"/>
            <a:ext cx="9964554" cy="4023360"/>
          </a:xfrm>
        </p:spPr>
        <p:txBody>
          <a:bodyPr/>
          <a:lstStyle/>
          <a:p>
            <a:pPr marL="0" indent="0">
              <a:buNone/>
            </a:pPr>
            <a:endParaRPr lang="de-DE" dirty="0"/>
          </a:p>
          <a:p>
            <a:pPr marL="0" indent="0">
              <a:buNone/>
            </a:pPr>
            <a:r>
              <a:rPr lang="de-DE" dirty="0"/>
              <a:t>Symptome </a:t>
            </a:r>
            <a:r>
              <a:rPr lang="de-DE" b="1" dirty="0"/>
              <a:t>postnatal:</a:t>
            </a:r>
            <a:endParaRPr lang="de-DE" dirty="0"/>
          </a:p>
          <a:p>
            <a:pPr marL="0" indent="0">
              <a:buNone/>
            </a:pPr>
            <a:r>
              <a:rPr lang="de-DE" dirty="0"/>
              <a:t>Kardiale Anomalien sind etwa 3 x häufiger als in der Allgemeinbevölkerung, die häufigsten, etwa</a:t>
            </a:r>
          </a:p>
          <a:p>
            <a:pPr marL="0" indent="0">
              <a:buNone/>
            </a:pPr>
            <a:r>
              <a:rPr lang="de-DE" dirty="0"/>
              <a:t>50%, sind valvuläre </a:t>
            </a:r>
            <a:r>
              <a:rPr lang="de-DE" dirty="0" err="1"/>
              <a:t>Pulmonalstenosen</a:t>
            </a:r>
            <a:r>
              <a:rPr lang="de-DE" dirty="0"/>
              <a:t>,</a:t>
            </a:r>
          </a:p>
          <a:p>
            <a:pPr marL="0" indent="0">
              <a:buNone/>
            </a:pPr>
            <a:r>
              <a:rPr lang="de-DE" dirty="0"/>
              <a:t>5% haben milde Intelligenzminderung,</a:t>
            </a:r>
          </a:p>
          <a:p>
            <a:pPr marL="0" indent="0">
              <a:buNone/>
            </a:pPr>
            <a:r>
              <a:rPr lang="de-DE" dirty="0"/>
              <a:t>5% haben Epilepsie,</a:t>
            </a:r>
          </a:p>
          <a:p>
            <a:pPr marL="0" indent="0">
              <a:buNone/>
            </a:pPr>
            <a:r>
              <a:rPr lang="de-DE" dirty="0"/>
              <a:t>30 – 50% der Patienten bilden plexiforme Neurofibrome.</a:t>
            </a:r>
          </a:p>
        </p:txBody>
      </p:sp>
    </p:spTree>
    <p:extLst>
      <p:ext uri="{BB962C8B-B14F-4D97-AF65-F5344CB8AC3E}">
        <p14:creationId xmlns:p14="http://schemas.microsoft.com/office/powerpoint/2010/main" val="22873299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202AB4-2517-0D6E-0DE6-797B2890AFCF}"/>
              </a:ext>
            </a:extLst>
          </p:cNvPr>
          <p:cNvSpPr>
            <a:spLocks noGrp="1"/>
          </p:cNvSpPr>
          <p:nvPr>
            <p:ph type="title"/>
          </p:nvPr>
        </p:nvSpPr>
        <p:spPr/>
        <p:txBody>
          <a:bodyPr/>
          <a:lstStyle/>
          <a:p>
            <a:r>
              <a:rPr lang="de-DE" b="1" dirty="0"/>
              <a:t>Neurofibromatose Typ 1</a:t>
            </a:r>
          </a:p>
        </p:txBody>
      </p:sp>
      <p:sp>
        <p:nvSpPr>
          <p:cNvPr id="3" name="Inhaltsplatzhalter 2">
            <a:extLst>
              <a:ext uri="{FF2B5EF4-FFF2-40B4-BE49-F238E27FC236}">
                <a16:creationId xmlns:a16="http://schemas.microsoft.com/office/drawing/2014/main" id="{3A613440-7471-0396-FBFC-38EEBD827BC6}"/>
              </a:ext>
            </a:extLst>
          </p:cNvPr>
          <p:cNvSpPr>
            <a:spLocks noGrp="1"/>
          </p:cNvSpPr>
          <p:nvPr>
            <p:ph idx="1"/>
          </p:nvPr>
        </p:nvSpPr>
        <p:spPr>
          <a:xfrm>
            <a:off x="1215188" y="1845734"/>
            <a:ext cx="9940491" cy="4023360"/>
          </a:xfrm>
        </p:spPr>
        <p:txBody>
          <a:bodyPr/>
          <a:lstStyle/>
          <a:p>
            <a:pPr marL="0" indent="0">
              <a:buNone/>
            </a:pPr>
            <a:endParaRPr lang="de-DE" dirty="0"/>
          </a:p>
          <a:p>
            <a:pPr marL="0" indent="0">
              <a:buNone/>
            </a:pPr>
            <a:r>
              <a:rPr lang="de-DE" dirty="0"/>
              <a:t>Symptome </a:t>
            </a:r>
            <a:r>
              <a:rPr lang="de-DE" b="1" dirty="0"/>
              <a:t>postnatal:</a:t>
            </a:r>
            <a:endParaRPr lang="de-DE" dirty="0"/>
          </a:p>
          <a:p>
            <a:pPr marL="0" indent="0">
              <a:buNone/>
            </a:pPr>
            <a:r>
              <a:rPr lang="de-DE" dirty="0"/>
              <a:t>Plexiforme Neurofibrome sind geflechtartige große Tumoren, die sich im Gewebe bilden, das die Nerven umhüllt und schützt (Nerven-Scheiden-Tumore). Sie bilden sich außerhalb des Gehirns und des Rückenmarks, sie sind gutartig, haben aber 10 – 15% Entartungsrisiko. Sie sind in der Regel nicht operabel.</a:t>
            </a:r>
          </a:p>
          <a:p>
            <a:pPr marL="0" indent="0">
              <a:buNone/>
            </a:pPr>
            <a:r>
              <a:rPr lang="de-DE" dirty="0"/>
              <a:t>Die Gesamttumormasse korreliert mit dem Entartungsrisiko.</a:t>
            </a:r>
          </a:p>
          <a:p>
            <a:pPr marL="0" indent="0">
              <a:buNone/>
            </a:pPr>
            <a:r>
              <a:rPr lang="de-DE" dirty="0"/>
              <a:t>Inzwischen werden plexiforme Neurofibrome mit den sog. MEK-Inhibitoren wie z. B. SELUMETINIB erfolgreich behandelt.</a:t>
            </a:r>
          </a:p>
        </p:txBody>
      </p:sp>
    </p:spTree>
    <p:extLst>
      <p:ext uri="{BB962C8B-B14F-4D97-AF65-F5344CB8AC3E}">
        <p14:creationId xmlns:p14="http://schemas.microsoft.com/office/powerpoint/2010/main" val="4088486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descr="Ein Bild, das Person enthält.&#10;&#10;KI-generierte Inhalte können fehlerhaft sein.">
            <a:extLst>
              <a:ext uri="{FF2B5EF4-FFF2-40B4-BE49-F238E27FC236}">
                <a16:creationId xmlns:a16="http://schemas.microsoft.com/office/drawing/2014/main" id="{8276254F-34F2-68BC-D688-034E3B0E6D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407665"/>
            <a:ext cx="3292524" cy="1494881"/>
          </a:xfrm>
          <a:prstGeom prst="rect">
            <a:avLst/>
          </a:prstGeom>
        </p:spPr>
      </p:pic>
      <p:cxnSp>
        <p:nvCxnSpPr>
          <p:cNvPr id="14" name="Straight Connector 13">
            <a:extLst>
              <a:ext uri="{FF2B5EF4-FFF2-40B4-BE49-F238E27FC236}">
                <a16:creationId xmlns:a16="http://schemas.microsoft.com/office/drawing/2014/main" id="{D4BDCD00-BA97-40D8-93CD-0A9CA931BE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2080" y="3429000"/>
            <a:ext cx="263652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C760E5AB-10E5-7EAD-46CB-66FF7B445D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115" y="3904658"/>
            <a:ext cx="3279025" cy="1590327"/>
          </a:xfrm>
          <a:prstGeom prst="rect">
            <a:avLst/>
          </a:prstGeom>
        </p:spPr>
      </p:pic>
      <p:cxnSp>
        <p:nvCxnSpPr>
          <p:cNvPr id="16" name="Straight Connector 15">
            <a:extLst>
              <a:ext uri="{FF2B5EF4-FFF2-40B4-BE49-F238E27FC236}">
                <a16:creationId xmlns:a16="http://schemas.microsoft.com/office/drawing/2014/main" id="{2D631E40-F51C-4828-B23B-DF9035132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Grafik 6" descr="Ein Bild, das Person, Fleisch, Haut, Bauch enthält.&#10;&#10;KI-generierte Inhalte können fehlerhaft sein.">
            <a:extLst>
              <a:ext uri="{FF2B5EF4-FFF2-40B4-BE49-F238E27FC236}">
                <a16:creationId xmlns:a16="http://schemas.microsoft.com/office/drawing/2014/main" id="{8C36C9D3-5BB4-8FED-BE0E-48BB230182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6697" y="1123527"/>
            <a:ext cx="3364538" cy="4604800"/>
          </a:xfrm>
          <a:prstGeom prst="rect">
            <a:avLst/>
          </a:prstGeom>
        </p:spPr>
      </p:pic>
    </p:spTree>
    <p:extLst>
      <p:ext uri="{BB962C8B-B14F-4D97-AF65-F5344CB8AC3E}">
        <p14:creationId xmlns:p14="http://schemas.microsoft.com/office/powerpoint/2010/main" val="3676118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8623542-0A00-D520-780C-41EBFF4E6EE7}"/>
              </a:ext>
            </a:extLst>
          </p:cNvPr>
          <p:cNvSpPr>
            <a:spLocks noGrp="1"/>
          </p:cNvSpPr>
          <p:nvPr>
            <p:ph type="title"/>
          </p:nvPr>
        </p:nvSpPr>
        <p:spPr>
          <a:xfrm>
            <a:off x="4974771" y="634946"/>
            <a:ext cx="6574972" cy="1450757"/>
          </a:xfrm>
        </p:spPr>
        <p:txBody>
          <a:bodyPr>
            <a:normAutofit/>
          </a:bodyPr>
          <a:lstStyle/>
          <a:p>
            <a:r>
              <a:rPr lang="de-DE" b="1" dirty="0"/>
              <a:t>NOONAN-SYNDROM (NS)</a:t>
            </a:r>
          </a:p>
        </p:txBody>
      </p:sp>
      <p:pic>
        <p:nvPicPr>
          <p:cNvPr id="7" name="Grafik 6" descr="Ein Bild, das Menschliches Gesicht, Person, Lächeln, Halskette enthält.&#10;&#10;KI-generierte Inhalte können fehlerhaft sein.">
            <a:extLst>
              <a:ext uri="{FF2B5EF4-FFF2-40B4-BE49-F238E27FC236}">
                <a16:creationId xmlns:a16="http://schemas.microsoft.com/office/drawing/2014/main" id="{7AEF138D-9B40-22DA-FC3C-0C8A0DAE265C}"/>
              </a:ext>
            </a:extLst>
          </p:cNvPr>
          <p:cNvPicPr>
            <a:picLocks noChangeAspect="1"/>
          </p:cNvPicPr>
          <p:nvPr/>
        </p:nvPicPr>
        <p:blipFill>
          <a:blip r:embed="rId2">
            <a:extLst>
              <a:ext uri="{28A0092B-C50C-407E-A947-70E740481C1C}">
                <a14:useLocalDpi xmlns:a14="http://schemas.microsoft.com/office/drawing/2010/main" val="0"/>
              </a:ext>
            </a:extLst>
          </a:blip>
          <a:srcRect l="10433" r="8825"/>
          <a:stretch>
            <a:fillRect/>
          </a:stretch>
        </p:blipFill>
        <p:spPr>
          <a:xfrm>
            <a:off x="633999" y="640081"/>
            <a:ext cx="4001315" cy="5314406"/>
          </a:xfrm>
          <a:prstGeom prst="rect">
            <a:avLst/>
          </a:prstGeom>
        </p:spPr>
      </p:pic>
      <p:cxnSp>
        <p:nvCxnSpPr>
          <p:cNvPr id="14" name="Straight Connector 13">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4E1AAD13-CE46-36FB-5049-3222401E4509}"/>
              </a:ext>
            </a:extLst>
          </p:cNvPr>
          <p:cNvSpPr>
            <a:spLocks noGrp="1"/>
          </p:cNvSpPr>
          <p:nvPr>
            <p:ph idx="1"/>
          </p:nvPr>
        </p:nvSpPr>
        <p:spPr>
          <a:xfrm>
            <a:off x="4974769" y="2198914"/>
            <a:ext cx="6574973" cy="3670180"/>
          </a:xfrm>
        </p:spPr>
        <p:txBody>
          <a:bodyPr>
            <a:normAutofit/>
          </a:bodyPr>
          <a:lstStyle/>
          <a:p>
            <a:pPr marL="0" indent="0">
              <a:buNone/>
            </a:pPr>
            <a:r>
              <a:rPr lang="de-DE" dirty="0"/>
              <a:t>Das Noonan-Syndrom ist eine angeblich seltene, hochvariable multisystemische Erkrankung, benannt nach Jaqueline Anne Noonan, einer Kinderkardiologin.</a:t>
            </a:r>
          </a:p>
          <a:p>
            <a:pPr marL="0" indent="0">
              <a:buNone/>
            </a:pPr>
            <a:r>
              <a:rPr lang="de-DE" dirty="0"/>
              <a:t>Kurze Biographie:</a:t>
            </a:r>
          </a:p>
          <a:p>
            <a:pPr marL="0" indent="0">
              <a:buNone/>
            </a:pPr>
            <a:r>
              <a:rPr lang="de-DE" dirty="0"/>
              <a:t>Geboren am 28. Oktober in Burlington, Vermont</a:t>
            </a:r>
          </a:p>
          <a:p>
            <a:pPr marL="0" indent="0">
              <a:buNone/>
            </a:pPr>
            <a:r>
              <a:rPr lang="de-DE" dirty="0"/>
              <a:t>1950 Abschluss des Chemiestudiums am Albertus Magnus College, New Haven, Connecticut</a:t>
            </a:r>
          </a:p>
          <a:p>
            <a:pPr marL="0" indent="0">
              <a:buNone/>
            </a:pPr>
            <a:r>
              <a:rPr lang="de-DE" dirty="0"/>
              <a:t>1954 Abschluss des Medizinstudiums, University </a:t>
            </a:r>
            <a:r>
              <a:rPr lang="de-DE" dirty="0" err="1"/>
              <a:t>of</a:t>
            </a:r>
            <a:r>
              <a:rPr lang="de-DE" dirty="0"/>
              <a:t> Vermont, Vermont</a:t>
            </a:r>
          </a:p>
        </p:txBody>
      </p:sp>
      <p:sp>
        <p:nvSpPr>
          <p:cNvPr id="16" name="Rectangle 15">
            <a:extLst>
              <a:ext uri="{FF2B5EF4-FFF2-40B4-BE49-F238E27FC236}">
                <a16:creationId xmlns:a16="http://schemas.microsoft.com/office/drawing/2014/main" id="{CADA4CA0-9A57-4FBE-A9E5-24DFC23C3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18" name="Rectangle 17">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Tree>
    <p:extLst>
      <p:ext uri="{BB962C8B-B14F-4D97-AF65-F5344CB8AC3E}">
        <p14:creationId xmlns:p14="http://schemas.microsoft.com/office/powerpoint/2010/main" val="1391055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930A8A5-5973-8D36-E3B4-CB3C46D8AE6F}"/>
              </a:ext>
            </a:extLst>
          </p:cNvPr>
          <p:cNvSpPr>
            <a:spLocks noGrp="1"/>
          </p:cNvSpPr>
          <p:nvPr>
            <p:ph type="title"/>
          </p:nvPr>
        </p:nvSpPr>
        <p:spPr>
          <a:xfrm>
            <a:off x="4974771" y="634946"/>
            <a:ext cx="6574972" cy="1450757"/>
          </a:xfrm>
        </p:spPr>
        <p:txBody>
          <a:bodyPr>
            <a:normAutofit/>
          </a:bodyPr>
          <a:lstStyle/>
          <a:p>
            <a:r>
              <a:rPr lang="de-DE" b="1" dirty="0"/>
              <a:t>NOONAN-SYNDROM (NS)</a:t>
            </a:r>
          </a:p>
        </p:txBody>
      </p:sp>
      <p:pic>
        <p:nvPicPr>
          <p:cNvPr id="5" name="Grafik 4" descr="Ein Bild, das Person, Menschliches Gesicht, Lächeln, Kleidung enthält.&#10;&#10;KI-generierte Inhalte können fehlerhaft sein.">
            <a:extLst>
              <a:ext uri="{FF2B5EF4-FFF2-40B4-BE49-F238E27FC236}">
                <a16:creationId xmlns:a16="http://schemas.microsoft.com/office/drawing/2014/main" id="{1F7D6DFE-E0AF-B5F7-66DB-D466937E29B8}"/>
              </a:ext>
            </a:extLst>
          </p:cNvPr>
          <p:cNvPicPr>
            <a:picLocks noChangeAspect="1"/>
          </p:cNvPicPr>
          <p:nvPr/>
        </p:nvPicPr>
        <p:blipFill>
          <a:blip r:embed="rId2">
            <a:extLst>
              <a:ext uri="{28A0092B-C50C-407E-A947-70E740481C1C}">
                <a14:useLocalDpi xmlns:a14="http://schemas.microsoft.com/office/drawing/2010/main" val="0"/>
              </a:ext>
            </a:extLst>
          </a:blip>
          <a:srcRect l="27971" r="26289"/>
          <a:stretch>
            <a:fillRect/>
          </a:stretch>
        </p:blipFill>
        <p:spPr>
          <a:xfrm>
            <a:off x="633999" y="640081"/>
            <a:ext cx="4001315" cy="5314406"/>
          </a:xfrm>
          <a:prstGeom prst="rect">
            <a:avLst/>
          </a:prstGeom>
        </p:spPr>
      </p:pic>
      <p:cxnSp>
        <p:nvCxnSpPr>
          <p:cNvPr id="12" name="Straight Connector 11">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D6D1D660-BB27-D022-40EB-69EB187E11CD}"/>
              </a:ext>
            </a:extLst>
          </p:cNvPr>
          <p:cNvSpPr>
            <a:spLocks noGrp="1"/>
          </p:cNvSpPr>
          <p:nvPr>
            <p:ph idx="1"/>
          </p:nvPr>
        </p:nvSpPr>
        <p:spPr>
          <a:xfrm>
            <a:off x="5065295" y="2198914"/>
            <a:ext cx="6484447" cy="3670180"/>
          </a:xfrm>
        </p:spPr>
        <p:txBody>
          <a:bodyPr>
            <a:normAutofit/>
          </a:bodyPr>
          <a:lstStyle/>
          <a:p>
            <a:pPr marL="0" indent="0">
              <a:buNone/>
            </a:pPr>
            <a:r>
              <a:rPr lang="de-DE" dirty="0"/>
              <a:t>Biographie Frau Dr. J. A. Noonan:</a:t>
            </a:r>
          </a:p>
          <a:p>
            <a:pPr marL="0" indent="0">
              <a:buNone/>
            </a:pPr>
            <a:r>
              <a:rPr lang="de-DE" dirty="0"/>
              <a:t>1955 Facharztausbildung in der Pädiatrie, Kinderkrankenhaus in Cincinnati, Ohio</a:t>
            </a:r>
          </a:p>
          <a:p>
            <a:pPr marL="0" indent="0">
              <a:buNone/>
            </a:pPr>
            <a:r>
              <a:rPr lang="de-DE" dirty="0"/>
              <a:t>1959 Leitende Kinderkardiologin, University </a:t>
            </a:r>
            <a:r>
              <a:rPr lang="de-DE" dirty="0" err="1"/>
              <a:t>of</a:t>
            </a:r>
            <a:r>
              <a:rPr lang="de-DE" dirty="0"/>
              <a:t> Iowa, Iowa</a:t>
            </a:r>
          </a:p>
          <a:p>
            <a:pPr marL="0" indent="0">
              <a:buNone/>
            </a:pPr>
            <a:r>
              <a:rPr lang="de-DE" dirty="0"/>
              <a:t>1961 Wechsel auf die Medizinische Fakultät der University </a:t>
            </a:r>
            <a:r>
              <a:rPr lang="de-DE" dirty="0" err="1"/>
              <a:t>of</a:t>
            </a:r>
            <a:r>
              <a:rPr lang="de-DE" dirty="0"/>
              <a:t> Kentucky, Lexington, Kentucky</a:t>
            </a:r>
          </a:p>
          <a:p>
            <a:pPr marL="0" indent="0">
              <a:buNone/>
            </a:pPr>
            <a:r>
              <a:rPr lang="de-DE" dirty="0"/>
              <a:t>1969 Professur für Kinderkardiologie, University </a:t>
            </a:r>
            <a:r>
              <a:rPr lang="de-DE" dirty="0" err="1"/>
              <a:t>of</a:t>
            </a:r>
            <a:r>
              <a:rPr lang="de-DE" dirty="0"/>
              <a:t> Kentucky, Lexington, Kentucky</a:t>
            </a:r>
          </a:p>
          <a:p>
            <a:pPr marL="0" indent="0">
              <a:buNone/>
            </a:pPr>
            <a:r>
              <a:rPr lang="de-DE" dirty="0"/>
              <a:t>Gestorben am 23. Juli 2020 in Lexington, Kentucky</a:t>
            </a:r>
          </a:p>
          <a:p>
            <a:pPr marL="0" indent="0">
              <a:buNone/>
            </a:pPr>
            <a:endParaRPr lang="de-DE" dirty="0"/>
          </a:p>
        </p:txBody>
      </p:sp>
      <p:sp>
        <p:nvSpPr>
          <p:cNvPr id="14" name="Rectangle 13">
            <a:extLst>
              <a:ext uri="{FF2B5EF4-FFF2-40B4-BE49-F238E27FC236}">
                <a16:creationId xmlns:a16="http://schemas.microsoft.com/office/drawing/2014/main" id="{CADA4CA0-9A57-4FBE-A9E5-24DFC23C3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16" name="Rectangle 15">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Tree>
    <p:extLst>
      <p:ext uri="{BB962C8B-B14F-4D97-AF65-F5344CB8AC3E}">
        <p14:creationId xmlns:p14="http://schemas.microsoft.com/office/powerpoint/2010/main" val="18263511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789A64-6305-E5F0-998E-499BDD3393BA}"/>
              </a:ext>
            </a:extLst>
          </p:cNvPr>
          <p:cNvSpPr>
            <a:spLocks noGrp="1"/>
          </p:cNvSpPr>
          <p:nvPr>
            <p:ph type="title"/>
          </p:nvPr>
        </p:nvSpPr>
        <p:spPr/>
        <p:txBody>
          <a:bodyPr/>
          <a:lstStyle/>
          <a:p>
            <a:r>
              <a:rPr lang="de-DE" b="1" dirty="0"/>
              <a:t>NOONAN-SYNDROM (NS)</a:t>
            </a:r>
          </a:p>
        </p:txBody>
      </p:sp>
      <p:sp>
        <p:nvSpPr>
          <p:cNvPr id="3" name="Inhaltsplatzhalter 2">
            <a:extLst>
              <a:ext uri="{FF2B5EF4-FFF2-40B4-BE49-F238E27FC236}">
                <a16:creationId xmlns:a16="http://schemas.microsoft.com/office/drawing/2014/main" id="{76F94ADC-8895-C21F-38D2-63208BC8B6CF}"/>
              </a:ext>
            </a:extLst>
          </p:cNvPr>
          <p:cNvSpPr>
            <a:spLocks noGrp="1"/>
          </p:cNvSpPr>
          <p:nvPr>
            <p:ph idx="1"/>
          </p:nvPr>
        </p:nvSpPr>
        <p:spPr>
          <a:xfrm>
            <a:off x="1203158" y="1845734"/>
            <a:ext cx="9952521" cy="4023360"/>
          </a:xfrm>
        </p:spPr>
        <p:txBody>
          <a:bodyPr/>
          <a:lstStyle/>
          <a:p>
            <a:pPr marL="0" indent="0">
              <a:buNone/>
            </a:pPr>
            <a:endParaRPr lang="de-DE" dirty="0"/>
          </a:p>
          <a:p>
            <a:pPr marL="0" indent="0">
              <a:buNone/>
            </a:pPr>
            <a:r>
              <a:rPr lang="de-DE" dirty="0"/>
              <a:t>1962 präsentierte Dr. Noonan mit ihrer Kollegin Frau Dr. Ehmke eine klinische Studie zu assoziierten nicht kardialen Fehlbildungen bei 833 Patienten mit angeborenen Herzfehlern.</a:t>
            </a:r>
          </a:p>
          <a:p>
            <a:pPr marL="0" indent="0">
              <a:buNone/>
            </a:pPr>
            <a:r>
              <a:rPr lang="de-DE" dirty="0"/>
              <a:t>Sie fanden 9 Kinder, deren Phänotyp auf das Ullrich-Turner-Syndrom hindeutete und die alle eine valvuläre </a:t>
            </a:r>
            <a:r>
              <a:rPr lang="de-DE" dirty="0" err="1"/>
              <a:t>Pulmonalstenose</a:t>
            </a:r>
            <a:r>
              <a:rPr lang="de-DE" dirty="0"/>
              <a:t> hatten. </a:t>
            </a:r>
          </a:p>
          <a:p>
            <a:pPr marL="0" indent="0">
              <a:buNone/>
            </a:pPr>
            <a:r>
              <a:rPr lang="de-DE" dirty="0"/>
              <a:t>Dr. Noonan hielt es für ein neues Syndrom, da es sowohl bei Jungs als auch bei Mädchen auftrat, einen normalen Karyotyp aufwies, mit einem angeborenen Herzfehler assoziiert war und vererbt werden konnte. </a:t>
            </a:r>
          </a:p>
        </p:txBody>
      </p:sp>
    </p:spTree>
    <p:extLst>
      <p:ext uri="{BB962C8B-B14F-4D97-AF65-F5344CB8AC3E}">
        <p14:creationId xmlns:p14="http://schemas.microsoft.com/office/powerpoint/2010/main" val="3943577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C1DF74-87FD-7E83-0F46-092AFE631BF1}"/>
              </a:ext>
            </a:extLst>
          </p:cNvPr>
          <p:cNvSpPr>
            <a:spLocks noGrp="1"/>
          </p:cNvSpPr>
          <p:nvPr>
            <p:ph type="title"/>
          </p:nvPr>
        </p:nvSpPr>
        <p:spPr/>
        <p:txBody>
          <a:bodyPr/>
          <a:lstStyle/>
          <a:p>
            <a:r>
              <a:rPr lang="de-DE" b="1" dirty="0"/>
              <a:t>NOONAN-SYNDROM (NS)</a:t>
            </a:r>
          </a:p>
        </p:txBody>
      </p:sp>
      <p:sp>
        <p:nvSpPr>
          <p:cNvPr id="3" name="Inhaltsplatzhalter 2">
            <a:extLst>
              <a:ext uri="{FF2B5EF4-FFF2-40B4-BE49-F238E27FC236}">
                <a16:creationId xmlns:a16="http://schemas.microsoft.com/office/drawing/2014/main" id="{3A8FFE27-E840-D441-AABE-596014C1352B}"/>
              </a:ext>
            </a:extLst>
          </p:cNvPr>
          <p:cNvSpPr>
            <a:spLocks noGrp="1"/>
          </p:cNvSpPr>
          <p:nvPr>
            <p:ph idx="1"/>
          </p:nvPr>
        </p:nvSpPr>
        <p:spPr>
          <a:xfrm>
            <a:off x="1215188" y="1845734"/>
            <a:ext cx="9940491" cy="4023360"/>
          </a:xfrm>
        </p:spPr>
        <p:txBody>
          <a:bodyPr/>
          <a:lstStyle/>
          <a:p>
            <a:pPr marL="0" indent="0">
              <a:buNone/>
            </a:pPr>
            <a:endParaRPr lang="de-DE" dirty="0"/>
          </a:p>
          <a:p>
            <a:pPr marL="0" indent="0">
              <a:buNone/>
            </a:pPr>
            <a:r>
              <a:rPr lang="de-DE" dirty="0"/>
              <a:t>1968 berichtet Dr. Noonan über 19 Patientinnen. Kein Mädchen mit dem Karyotyp 45X0 hatte eine </a:t>
            </a:r>
            <a:r>
              <a:rPr lang="de-DE" dirty="0" err="1"/>
              <a:t>Pulmonalstenose</a:t>
            </a:r>
            <a:r>
              <a:rPr lang="de-DE" dirty="0"/>
              <a:t>.</a:t>
            </a:r>
          </a:p>
          <a:p>
            <a:pPr marL="0" indent="0">
              <a:buNone/>
            </a:pPr>
            <a:r>
              <a:rPr lang="de-DE" dirty="0"/>
              <a:t>1985 wurde nach dem Vorschlag von Prof. Dr. John Marius Opitz das neue Syndrom als Noonan-Syndrom genannt.</a:t>
            </a:r>
          </a:p>
          <a:p>
            <a:pPr marL="0" indent="0">
              <a:buNone/>
            </a:pPr>
            <a:r>
              <a:rPr lang="de-DE" dirty="0"/>
              <a:t>Frau Dr. Noonan war auch die </a:t>
            </a:r>
            <a:r>
              <a:rPr lang="de-DE" dirty="0" err="1"/>
              <a:t>Erstbeschreiberin</a:t>
            </a:r>
            <a:r>
              <a:rPr lang="de-DE" dirty="0"/>
              <a:t> des hypoplastischen Linksherz-Syndroms (HLHS).</a:t>
            </a:r>
          </a:p>
          <a:p>
            <a:pPr marL="0" indent="0">
              <a:buNone/>
            </a:pPr>
            <a:r>
              <a:rPr lang="de-DE" b="1" dirty="0" err="1"/>
              <a:t>Saldino</a:t>
            </a:r>
            <a:r>
              <a:rPr lang="de-DE" b="1" dirty="0"/>
              <a:t>-Noonan-Syndrom:</a:t>
            </a:r>
            <a:r>
              <a:rPr lang="de-DE" dirty="0"/>
              <a:t> ist ein Kurzrippen-Polydaktylie-Syndrom Typ 1 benannt nach Ronald </a:t>
            </a:r>
            <a:r>
              <a:rPr lang="de-DE" dirty="0" err="1"/>
              <a:t>Saldino</a:t>
            </a:r>
            <a:r>
              <a:rPr lang="de-DE" dirty="0"/>
              <a:t> (Kinderradiologe) und C. D. Noonan (Humangenetiker). Es ist eine Sonderform der ang. letalen </a:t>
            </a:r>
            <a:r>
              <a:rPr lang="de-DE" dirty="0" err="1"/>
              <a:t>Osteochondrodysplasie</a:t>
            </a:r>
            <a:r>
              <a:rPr lang="de-DE" dirty="0"/>
              <a:t> mit verkürzten Extremitäten.</a:t>
            </a:r>
            <a:endParaRPr lang="de-DE" b="1" dirty="0"/>
          </a:p>
        </p:txBody>
      </p:sp>
    </p:spTree>
    <p:extLst>
      <p:ext uri="{BB962C8B-B14F-4D97-AF65-F5344CB8AC3E}">
        <p14:creationId xmlns:p14="http://schemas.microsoft.com/office/powerpoint/2010/main" val="20560154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83C52C-012B-0785-8507-E4806CEFED37}"/>
              </a:ext>
            </a:extLst>
          </p:cNvPr>
          <p:cNvSpPr>
            <a:spLocks noGrp="1"/>
          </p:cNvSpPr>
          <p:nvPr>
            <p:ph type="title"/>
          </p:nvPr>
        </p:nvSpPr>
        <p:spPr>
          <a:xfrm>
            <a:off x="1096963" y="268315"/>
            <a:ext cx="10058400" cy="1450757"/>
          </a:xfrm>
        </p:spPr>
        <p:txBody>
          <a:bodyPr>
            <a:normAutofit/>
          </a:bodyPr>
          <a:lstStyle/>
          <a:p>
            <a:r>
              <a:rPr lang="de-DE" b="1" dirty="0"/>
              <a:t>Orbitaler </a:t>
            </a:r>
            <a:r>
              <a:rPr lang="de-DE" b="1" dirty="0" err="1"/>
              <a:t>Hypertelorismus</a:t>
            </a:r>
            <a:endParaRPr lang="de-DE" b="1" dirty="0"/>
          </a:p>
        </p:txBody>
      </p:sp>
      <p:pic>
        <p:nvPicPr>
          <p:cNvPr id="5" name="Inhaltsplatzhalter 4" descr="Ein Bild, das medizinische Bildgebung, Radiologie, pränataler Ultraschall, medizinisches Bildgebungsverfahren enthält.&#10;&#10;KI-generierte Inhalte können fehlerhaft sein.">
            <a:extLst>
              <a:ext uri="{FF2B5EF4-FFF2-40B4-BE49-F238E27FC236}">
                <a16:creationId xmlns:a16="http://schemas.microsoft.com/office/drawing/2014/main" id="{BF9D06F0-93D6-0DE2-3EE7-35BBE080E84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20368" y="2076202"/>
            <a:ext cx="7811590" cy="3562847"/>
          </a:xfrm>
        </p:spPr>
      </p:pic>
    </p:spTree>
    <p:extLst>
      <p:ext uri="{BB962C8B-B14F-4D97-AF65-F5344CB8AC3E}">
        <p14:creationId xmlns:p14="http://schemas.microsoft.com/office/powerpoint/2010/main" val="3321360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nhaltsplatzhalter 4" descr="Ein Bild, das Menschliches Gesicht, Person, Kleidung, Junge enthält.&#10;&#10;KI-generierte Inhalte können fehlerhaft sein.">
            <a:extLst>
              <a:ext uri="{FF2B5EF4-FFF2-40B4-BE49-F238E27FC236}">
                <a16:creationId xmlns:a16="http://schemas.microsoft.com/office/drawing/2014/main" id="{C872BC90-421F-07C8-3D00-BC3155D4A6E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2857" b="22143"/>
          <a:stretch>
            <a:fillRect/>
          </a:stretch>
        </p:blipFill>
        <p:spPr>
          <a:xfrm>
            <a:off x="338348" y="-210302"/>
            <a:ext cx="12191979" cy="6857988"/>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3314048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5E7B13-DF89-9C7D-8F16-6C8389CB5ECA}"/>
              </a:ext>
            </a:extLst>
          </p:cNvPr>
          <p:cNvSpPr>
            <a:spLocks noGrp="1"/>
          </p:cNvSpPr>
          <p:nvPr>
            <p:ph type="title"/>
          </p:nvPr>
        </p:nvSpPr>
        <p:spPr/>
        <p:txBody>
          <a:bodyPr>
            <a:normAutofit/>
          </a:bodyPr>
          <a:lstStyle/>
          <a:p>
            <a:r>
              <a:rPr lang="de-DE" b="1" dirty="0"/>
              <a:t>Noonan-Syndrom, Säugling</a:t>
            </a:r>
          </a:p>
        </p:txBody>
      </p:sp>
      <p:pic>
        <p:nvPicPr>
          <p:cNvPr id="5" name="Inhaltsplatzhalter 4" descr="Ein Bild, das Text, Baby, Junge, Menschliches Gesicht enthält.&#10;&#10;KI-generierte Inhalte können fehlerhaft sein.">
            <a:extLst>
              <a:ext uri="{FF2B5EF4-FFF2-40B4-BE49-F238E27FC236}">
                <a16:creationId xmlns:a16="http://schemas.microsoft.com/office/drawing/2014/main" id="{C323985F-1E47-99C6-644E-D699917DE23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95761" y="1846263"/>
            <a:ext cx="6060803" cy="4022725"/>
          </a:xfrm>
        </p:spPr>
      </p:pic>
    </p:spTree>
    <p:extLst>
      <p:ext uri="{BB962C8B-B14F-4D97-AF65-F5344CB8AC3E}">
        <p14:creationId xmlns:p14="http://schemas.microsoft.com/office/powerpoint/2010/main" val="15076840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A001B-6865-40B6-B1BF-7EB9E4124F31}"/>
              </a:ext>
            </a:extLst>
          </p:cNvPr>
          <p:cNvSpPr>
            <a:spLocks noGrp="1"/>
          </p:cNvSpPr>
          <p:nvPr>
            <p:ph type="title"/>
          </p:nvPr>
        </p:nvSpPr>
        <p:spPr/>
        <p:txBody>
          <a:bodyPr>
            <a:normAutofit/>
          </a:bodyPr>
          <a:lstStyle/>
          <a:p>
            <a:r>
              <a:rPr lang="de-DE" b="1" dirty="0"/>
              <a:t>Noonan-Syndrom, Kleinkind</a:t>
            </a:r>
          </a:p>
        </p:txBody>
      </p:sp>
      <p:pic>
        <p:nvPicPr>
          <p:cNvPr id="5" name="Inhaltsplatzhalter 4" descr="Ein Bild, das Menschliches Gesicht, Kleinkind, Kleidung, Person enthält.&#10;&#10;KI-generierte Inhalte können fehlerhaft sein.">
            <a:extLst>
              <a:ext uri="{FF2B5EF4-FFF2-40B4-BE49-F238E27FC236}">
                <a16:creationId xmlns:a16="http://schemas.microsoft.com/office/drawing/2014/main" id="{F0028423-35C8-C90F-C1EF-EB697FBCF7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94772" y="1846263"/>
            <a:ext cx="2262782" cy="4022725"/>
          </a:xfrm>
        </p:spPr>
      </p:pic>
    </p:spTree>
    <p:extLst>
      <p:ext uri="{BB962C8B-B14F-4D97-AF65-F5344CB8AC3E}">
        <p14:creationId xmlns:p14="http://schemas.microsoft.com/office/powerpoint/2010/main" val="26247851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5E3490-ED47-A249-1D74-62622057C4B4}"/>
              </a:ext>
            </a:extLst>
          </p:cNvPr>
          <p:cNvSpPr>
            <a:spLocks noGrp="1"/>
          </p:cNvSpPr>
          <p:nvPr>
            <p:ph type="title"/>
          </p:nvPr>
        </p:nvSpPr>
        <p:spPr/>
        <p:txBody>
          <a:bodyPr>
            <a:normAutofit/>
          </a:bodyPr>
          <a:lstStyle/>
          <a:p>
            <a:r>
              <a:rPr lang="de-DE" b="1" dirty="0"/>
              <a:t>Noonan-Syndrom, Kleinkind</a:t>
            </a:r>
          </a:p>
        </p:txBody>
      </p:sp>
      <p:pic>
        <p:nvPicPr>
          <p:cNvPr id="5" name="Inhaltsplatzhalter 4" descr="Ein Bild, das Kleidung, Person, Brust, Magen enthält.&#10;&#10;KI-generierte Inhalte können fehlerhaft sein.">
            <a:extLst>
              <a:ext uri="{FF2B5EF4-FFF2-40B4-BE49-F238E27FC236}">
                <a16:creationId xmlns:a16="http://schemas.microsoft.com/office/drawing/2014/main" id="{0DFD3319-F6C7-1A27-45CE-DF89C55910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8717" y="1846263"/>
            <a:ext cx="3614891" cy="4022725"/>
          </a:xfrm>
        </p:spPr>
      </p:pic>
    </p:spTree>
    <p:extLst>
      <p:ext uri="{BB962C8B-B14F-4D97-AF65-F5344CB8AC3E}">
        <p14:creationId xmlns:p14="http://schemas.microsoft.com/office/powerpoint/2010/main" val="30340895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0A0B8829-CE8B-9F59-76E8-A10B7BF28A35}"/>
              </a:ext>
            </a:extLst>
          </p:cNvPr>
          <p:cNvSpPr>
            <a:spLocks noGrp="1"/>
          </p:cNvSpPr>
          <p:nvPr>
            <p:ph type="title"/>
          </p:nvPr>
        </p:nvSpPr>
        <p:spPr/>
        <p:txBody>
          <a:bodyPr>
            <a:normAutofit/>
          </a:bodyPr>
          <a:lstStyle/>
          <a:p>
            <a:r>
              <a:rPr lang="de-DE" sz="3600" b="1" dirty="0"/>
              <a:t>     Noonan-Syndrom Typ 4      CFC-Syndrom</a:t>
            </a:r>
          </a:p>
        </p:txBody>
      </p:sp>
      <p:pic>
        <p:nvPicPr>
          <p:cNvPr id="5" name="Inhaltsplatzhalter 4" descr="Ein Bild, das Menschliches Gesicht, Person, Haut, Wange enthält.&#10;&#10;KI-generierte Inhalte können fehlerhaft sein.">
            <a:extLst>
              <a:ext uri="{FF2B5EF4-FFF2-40B4-BE49-F238E27FC236}">
                <a16:creationId xmlns:a16="http://schemas.microsoft.com/office/drawing/2014/main" id="{CF8AAD06-1FD5-3E0F-7284-09C8A883FD4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41670" y="1858295"/>
            <a:ext cx="5168985" cy="4022725"/>
          </a:xfrm>
        </p:spPr>
      </p:pic>
    </p:spTree>
    <p:extLst>
      <p:ext uri="{BB962C8B-B14F-4D97-AF65-F5344CB8AC3E}">
        <p14:creationId xmlns:p14="http://schemas.microsoft.com/office/powerpoint/2010/main" val="36128741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34E18A-0578-971D-F5C1-A1AC70D45B54}"/>
              </a:ext>
            </a:extLst>
          </p:cNvPr>
          <p:cNvSpPr>
            <a:spLocks noGrp="1"/>
          </p:cNvSpPr>
          <p:nvPr>
            <p:ph type="title"/>
          </p:nvPr>
        </p:nvSpPr>
        <p:spPr/>
        <p:txBody>
          <a:bodyPr>
            <a:normAutofit/>
          </a:bodyPr>
          <a:lstStyle/>
          <a:p>
            <a:r>
              <a:rPr lang="de-DE" b="1" dirty="0"/>
              <a:t>Noonan-Syndrom, </a:t>
            </a:r>
            <a:r>
              <a:rPr lang="de-DE" b="1" dirty="0" err="1"/>
              <a:t>Großkind</a:t>
            </a:r>
            <a:r>
              <a:rPr lang="de-DE" b="1" dirty="0"/>
              <a:t>:</a:t>
            </a:r>
          </a:p>
        </p:txBody>
      </p:sp>
      <p:pic>
        <p:nvPicPr>
          <p:cNvPr id="5" name="Inhaltsplatzhalter 4" descr="Ein Bild, das Menschliches Gesicht, Person, Haut, Wange enthält.&#10;&#10;KI-generierte Inhalte können fehlerhaft sein.">
            <a:extLst>
              <a:ext uri="{FF2B5EF4-FFF2-40B4-BE49-F238E27FC236}">
                <a16:creationId xmlns:a16="http://schemas.microsoft.com/office/drawing/2014/main" id="{0695C866-FC95-CB84-395F-62A7449741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20207" y="1846263"/>
            <a:ext cx="3011912" cy="4022725"/>
          </a:xfrm>
        </p:spPr>
      </p:pic>
    </p:spTree>
    <p:extLst>
      <p:ext uri="{BB962C8B-B14F-4D97-AF65-F5344CB8AC3E}">
        <p14:creationId xmlns:p14="http://schemas.microsoft.com/office/powerpoint/2010/main" val="28574191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077286-0586-B962-9DB8-B9F2985F2758}"/>
              </a:ext>
            </a:extLst>
          </p:cNvPr>
          <p:cNvSpPr>
            <a:spLocks noGrp="1"/>
          </p:cNvSpPr>
          <p:nvPr>
            <p:ph type="title"/>
          </p:nvPr>
        </p:nvSpPr>
        <p:spPr/>
        <p:txBody>
          <a:bodyPr/>
          <a:lstStyle/>
          <a:p>
            <a:r>
              <a:rPr lang="de-DE" b="1" dirty="0"/>
              <a:t>NOONAN-SYNDROM (NS)</a:t>
            </a:r>
          </a:p>
        </p:txBody>
      </p:sp>
      <p:sp>
        <p:nvSpPr>
          <p:cNvPr id="3" name="Inhaltsplatzhalter 2">
            <a:extLst>
              <a:ext uri="{FF2B5EF4-FFF2-40B4-BE49-F238E27FC236}">
                <a16:creationId xmlns:a16="http://schemas.microsoft.com/office/drawing/2014/main" id="{4E3A19AD-D24F-D1FE-E5B2-53F5162147DE}"/>
              </a:ext>
            </a:extLst>
          </p:cNvPr>
          <p:cNvSpPr>
            <a:spLocks noGrp="1"/>
          </p:cNvSpPr>
          <p:nvPr>
            <p:ph idx="1"/>
          </p:nvPr>
        </p:nvSpPr>
        <p:spPr>
          <a:xfrm>
            <a:off x="1215188" y="1845734"/>
            <a:ext cx="9940491" cy="4023360"/>
          </a:xfrm>
        </p:spPr>
        <p:txBody>
          <a:bodyPr/>
          <a:lstStyle/>
          <a:p>
            <a:pPr marL="0" indent="0">
              <a:buNone/>
            </a:pPr>
            <a:endParaRPr lang="de-DE" dirty="0"/>
          </a:p>
          <a:p>
            <a:pPr marL="0" indent="0">
              <a:buNone/>
            </a:pPr>
            <a:r>
              <a:rPr lang="de-DE" dirty="0"/>
              <a:t>Prävalenz des Noonan-Syndroms: 1 – 500 – 2500. In Deutschland sind etwa 80 000 Patienten betroffen, in USA etwa 400 000.</a:t>
            </a:r>
          </a:p>
          <a:p>
            <a:pPr marL="0" indent="0">
              <a:buNone/>
            </a:pPr>
            <a:r>
              <a:rPr lang="de-DE" dirty="0"/>
              <a:t>Der Vererbungsmodus des Noonan-Syndroms ist überwiegend autosomal dominant, lediglich 2 NS-Typen haben einen autosomal rezessiven Erbgang:</a:t>
            </a:r>
          </a:p>
          <a:p>
            <a:pPr marL="0" indent="0">
              <a:buNone/>
            </a:pPr>
            <a:r>
              <a:rPr lang="de-DE" dirty="0"/>
              <a:t>NS 2: LZTR 1, 22 q 11.21</a:t>
            </a:r>
          </a:p>
          <a:p>
            <a:pPr marL="0" indent="0">
              <a:buNone/>
            </a:pPr>
            <a:r>
              <a:rPr lang="de-DE" dirty="0"/>
              <a:t>NS 14: SPRED 2</a:t>
            </a:r>
          </a:p>
          <a:p>
            <a:pPr marL="0" indent="0">
              <a:buNone/>
            </a:pPr>
            <a:endParaRPr lang="de-DE" dirty="0"/>
          </a:p>
          <a:p>
            <a:endParaRPr lang="de-DE" dirty="0"/>
          </a:p>
        </p:txBody>
      </p:sp>
    </p:spTree>
    <p:extLst>
      <p:ext uri="{BB962C8B-B14F-4D97-AF65-F5344CB8AC3E}">
        <p14:creationId xmlns:p14="http://schemas.microsoft.com/office/powerpoint/2010/main" val="18746686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CD6740-5EE3-F06C-B17F-B06DA85F9953}"/>
              </a:ext>
            </a:extLst>
          </p:cNvPr>
          <p:cNvSpPr>
            <a:spLocks noGrp="1"/>
          </p:cNvSpPr>
          <p:nvPr>
            <p:ph type="title"/>
          </p:nvPr>
        </p:nvSpPr>
        <p:spPr/>
        <p:txBody>
          <a:bodyPr/>
          <a:lstStyle/>
          <a:p>
            <a:r>
              <a:rPr lang="de-DE" b="1" dirty="0"/>
              <a:t>NOONAN-SYNDROM (NS)</a:t>
            </a:r>
          </a:p>
        </p:txBody>
      </p:sp>
      <p:sp>
        <p:nvSpPr>
          <p:cNvPr id="3" name="Inhaltsplatzhalter 2">
            <a:extLst>
              <a:ext uri="{FF2B5EF4-FFF2-40B4-BE49-F238E27FC236}">
                <a16:creationId xmlns:a16="http://schemas.microsoft.com/office/drawing/2014/main" id="{C67FFED6-BDD6-EA93-F57B-8543830A7A8A}"/>
              </a:ext>
            </a:extLst>
          </p:cNvPr>
          <p:cNvSpPr>
            <a:spLocks noGrp="1"/>
          </p:cNvSpPr>
          <p:nvPr>
            <p:ph idx="1"/>
          </p:nvPr>
        </p:nvSpPr>
        <p:spPr/>
        <p:txBody>
          <a:bodyPr/>
          <a:lstStyle/>
          <a:p>
            <a:pPr marL="0" indent="0">
              <a:buNone/>
            </a:pPr>
            <a:r>
              <a:rPr lang="de-DE" dirty="0"/>
              <a:t>Ätiologie des Noonan-Syndroms: </a:t>
            </a:r>
          </a:p>
          <a:p>
            <a:pPr marL="0" indent="0">
              <a:buNone/>
            </a:pPr>
            <a:r>
              <a:rPr lang="de-DE" dirty="0"/>
              <a:t>die Mehrzahl der Kinder (etwa 50%) mit NS hat eine Mutation im PTPN-Gen (protein-</a:t>
            </a:r>
            <a:r>
              <a:rPr lang="de-DE" dirty="0" err="1"/>
              <a:t>tyrosine</a:t>
            </a:r>
            <a:r>
              <a:rPr lang="de-DE" dirty="0"/>
              <a:t>-</a:t>
            </a:r>
            <a:r>
              <a:rPr lang="de-DE" dirty="0" err="1"/>
              <a:t>phosphatase</a:t>
            </a:r>
            <a:r>
              <a:rPr lang="de-DE" dirty="0"/>
              <a:t> non </a:t>
            </a:r>
            <a:r>
              <a:rPr lang="de-DE" dirty="0" err="1"/>
              <a:t>receptor</a:t>
            </a:r>
            <a:r>
              <a:rPr lang="de-DE" dirty="0"/>
              <a:t> 11 </a:t>
            </a:r>
            <a:r>
              <a:rPr lang="de-DE" dirty="0" err="1"/>
              <a:t>gene</a:t>
            </a:r>
            <a:r>
              <a:rPr lang="de-DE" dirty="0"/>
              <a:t>), Genort 12 q 24.1.</a:t>
            </a:r>
          </a:p>
          <a:p>
            <a:pPr marL="0" indent="0">
              <a:buNone/>
            </a:pPr>
            <a:r>
              <a:rPr lang="de-DE" dirty="0"/>
              <a:t>Kinder mit NS Typ 1 (klassisches Noonan-Syndrom) haben häufig </a:t>
            </a:r>
            <a:r>
              <a:rPr lang="de-DE" dirty="0" err="1"/>
              <a:t>Pulmonalstenosen</a:t>
            </a:r>
            <a:r>
              <a:rPr lang="de-DE" dirty="0"/>
              <a:t> und entwickeln selten hypertrophe Kardiomyopathie (HK).</a:t>
            </a:r>
          </a:p>
          <a:p>
            <a:pPr marL="0" indent="0">
              <a:buNone/>
            </a:pPr>
            <a:r>
              <a:rPr lang="de-DE" dirty="0"/>
              <a:t>Das Noonan-Syndrom hat eine sehr breite Heterogenität.</a:t>
            </a:r>
          </a:p>
          <a:p>
            <a:pPr marL="0" indent="0">
              <a:buNone/>
            </a:pPr>
            <a:endParaRPr lang="de-DE" dirty="0"/>
          </a:p>
        </p:txBody>
      </p:sp>
    </p:spTree>
    <p:extLst>
      <p:ext uri="{BB962C8B-B14F-4D97-AF65-F5344CB8AC3E}">
        <p14:creationId xmlns:p14="http://schemas.microsoft.com/office/powerpoint/2010/main" val="22883991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49F132-B348-639F-91D3-2037AC979E11}"/>
              </a:ext>
            </a:extLst>
          </p:cNvPr>
          <p:cNvSpPr>
            <a:spLocks noGrp="1"/>
          </p:cNvSpPr>
          <p:nvPr>
            <p:ph type="title"/>
          </p:nvPr>
        </p:nvSpPr>
        <p:spPr/>
        <p:txBody>
          <a:bodyPr/>
          <a:lstStyle/>
          <a:p>
            <a:r>
              <a:rPr lang="de-DE" b="1" dirty="0"/>
              <a:t>NOONAN-SYNDROM (NS), NS-Typen</a:t>
            </a:r>
          </a:p>
        </p:txBody>
      </p:sp>
      <p:sp>
        <p:nvSpPr>
          <p:cNvPr id="3" name="Inhaltsplatzhalter 2">
            <a:extLst>
              <a:ext uri="{FF2B5EF4-FFF2-40B4-BE49-F238E27FC236}">
                <a16:creationId xmlns:a16="http://schemas.microsoft.com/office/drawing/2014/main" id="{5B0F1402-DC1C-1066-53A2-0253329FE1AF}"/>
              </a:ext>
            </a:extLst>
          </p:cNvPr>
          <p:cNvSpPr>
            <a:spLocks noGrp="1"/>
          </p:cNvSpPr>
          <p:nvPr>
            <p:ph idx="1"/>
          </p:nvPr>
        </p:nvSpPr>
        <p:spPr>
          <a:xfrm>
            <a:off x="1203158" y="1845734"/>
            <a:ext cx="9952522" cy="4023360"/>
          </a:xfrm>
        </p:spPr>
        <p:txBody>
          <a:bodyPr>
            <a:normAutofit/>
          </a:bodyPr>
          <a:lstStyle/>
          <a:p>
            <a:pPr marL="514350" indent="-514350">
              <a:buClrTx/>
              <a:buAutoNum type="arabicPeriod"/>
            </a:pPr>
            <a:r>
              <a:rPr lang="de-DE" dirty="0"/>
              <a:t>Autosomal dominante NS-Typen:</a:t>
            </a:r>
          </a:p>
          <a:p>
            <a:pPr marL="0" indent="0">
              <a:buNone/>
            </a:pPr>
            <a:r>
              <a:rPr lang="de-DE" dirty="0"/>
              <a:t>NS 1: PTPN 1 Genmutation, 20 – 50%, „klassisches“ NS, häufig</a:t>
            </a:r>
          </a:p>
          <a:p>
            <a:pPr marL="0" indent="0">
              <a:buNone/>
            </a:pPr>
            <a:r>
              <a:rPr lang="de-DE" dirty="0"/>
              <a:t>            </a:t>
            </a:r>
            <a:r>
              <a:rPr lang="de-DE" dirty="0" err="1"/>
              <a:t>Pulmonalstenosen</a:t>
            </a:r>
            <a:r>
              <a:rPr lang="de-DE" dirty="0"/>
              <a:t>, selten hypertrophe Kardiomyopathie.</a:t>
            </a:r>
          </a:p>
          <a:p>
            <a:pPr marL="0" indent="0">
              <a:buNone/>
            </a:pPr>
            <a:r>
              <a:rPr lang="de-DE" dirty="0"/>
              <a:t>NS 3: KRAS, 2 – 3%, variable Ausprägung, häufiger kognitive</a:t>
            </a:r>
          </a:p>
          <a:p>
            <a:pPr marL="0" indent="0">
              <a:buNone/>
            </a:pPr>
            <a:r>
              <a:rPr lang="de-DE" dirty="0"/>
              <a:t>            Einschränkungen.</a:t>
            </a:r>
          </a:p>
          <a:p>
            <a:pPr marL="0" indent="0">
              <a:buNone/>
            </a:pPr>
            <a:r>
              <a:rPr lang="de-DE" dirty="0"/>
              <a:t>NS 4: SOS 1, Son </a:t>
            </a:r>
            <a:r>
              <a:rPr lang="de-DE" dirty="0" err="1"/>
              <a:t>of</a:t>
            </a:r>
            <a:r>
              <a:rPr lang="de-DE" dirty="0"/>
              <a:t> </a:t>
            </a:r>
            <a:r>
              <a:rPr lang="de-DE" dirty="0" err="1"/>
              <a:t>sevenless</a:t>
            </a:r>
            <a:r>
              <a:rPr lang="de-DE" dirty="0"/>
              <a:t>, Sohn des Siebenlosen, ist ein</a:t>
            </a:r>
          </a:p>
          <a:p>
            <a:pPr marL="0" indent="0">
              <a:buNone/>
            </a:pPr>
            <a:r>
              <a:rPr lang="de-DE" dirty="0"/>
              <a:t>            Protein, das innerhalb des RAS/MAPK-Signalweges </a:t>
            </a:r>
          </a:p>
          <a:p>
            <a:pPr marL="0" indent="0">
              <a:buNone/>
            </a:pPr>
            <a:r>
              <a:rPr lang="de-DE" dirty="0"/>
              <a:t>            ein Protein namens RAS reguliert, das Zellwachstum und</a:t>
            </a:r>
          </a:p>
          <a:p>
            <a:pPr marL="0" indent="0">
              <a:buNone/>
            </a:pPr>
            <a:r>
              <a:rPr lang="de-DE" dirty="0"/>
              <a:t>            Zellteilung stimuliert.</a:t>
            </a:r>
          </a:p>
        </p:txBody>
      </p:sp>
    </p:spTree>
    <p:extLst>
      <p:ext uri="{BB962C8B-B14F-4D97-AF65-F5344CB8AC3E}">
        <p14:creationId xmlns:p14="http://schemas.microsoft.com/office/powerpoint/2010/main" val="6882861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E328E4-7742-912D-5D41-A8A41BD2DE2C}"/>
              </a:ext>
            </a:extLst>
          </p:cNvPr>
          <p:cNvSpPr>
            <a:spLocks noGrp="1"/>
          </p:cNvSpPr>
          <p:nvPr>
            <p:ph type="title"/>
          </p:nvPr>
        </p:nvSpPr>
        <p:spPr/>
        <p:txBody>
          <a:bodyPr/>
          <a:lstStyle/>
          <a:p>
            <a:r>
              <a:rPr lang="de-DE" b="1" dirty="0"/>
              <a:t>NOONAN-SYNDROM (NS), NS-Typen</a:t>
            </a:r>
          </a:p>
        </p:txBody>
      </p:sp>
      <p:sp>
        <p:nvSpPr>
          <p:cNvPr id="3" name="Inhaltsplatzhalter 2">
            <a:extLst>
              <a:ext uri="{FF2B5EF4-FFF2-40B4-BE49-F238E27FC236}">
                <a16:creationId xmlns:a16="http://schemas.microsoft.com/office/drawing/2014/main" id="{44BD76FC-048B-D6B3-6B9B-D3618F0DF92C}"/>
              </a:ext>
            </a:extLst>
          </p:cNvPr>
          <p:cNvSpPr>
            <a:spLocks noGrp="1"/>
          </p:cNvSpPr>
          <p:nvPr>
            <p:ph idx="1"/>
          </p:nvPr>
        </p:nvSpPr>
        <p:spPr/>
        <p:txBody>
          <a:bodyPr/>
          <a:lstStyle/>
          <a:p>
            <a:pPr marL="0" indent="0">
              <a:buNone/>
            </a:pPr>
            <a:r>
              <a:rPr lang="de-DE" b="1" dirty="0"/>
              <a:t>            </a:t>
            </a:r>
            <a:r>
              <a:rPr lang="de-DE" dirty="0"/>
              <a:t>SOS 1: 10 – 15% der Fälle mit NS, 2 p 22.1, diese Kinder haben</a:t>
            </a:r>
          </a:p>
          <a:p>
            <a:pPr marL="0" indent="0">
              <a:buNone/>
            </a:pPr>
            <a:r>
              <a:rPr lang="de-DE" dirty="0"/>
              <a:t>            kaum kognitive Defizite und haben häufig völlig normale</a:t>
            </a:r>
          </a:p>
          <a:p>
            <a:pPr marL="0" indent="0">
              <a:buNone/>
            </a:pPr>
            <a:r>
              <a:rPr lang="de-DE" dirty="0"/>
              <a:t>            geistige Leistungsfähigkeit.</a:t>
            </a:r>
          </a:p>
          <a:p>
            <a:pPr marL="0" indent="0">
              <a:buNone/>
            </a:pPr>
            <a:r>
              <a:rPr lang="de-DE" dirty="0"/>
              <a:t>NS 5: RAF 1, 3% der Fälle mit NS, 3 p 25.2, 80% der Kinder</a:t>
            </a:r>
          </a:p>
          <a:p>
            <a:pPr marL="0" indent="0">
              <a:buNone/>
            </a:pPr>
            <a:r>
              <a:rPr lang="de-DE" dirty="0"/>
              <a:t>            entwickeln hypertrophe Kardiomyopathie (HK).</a:t>
            </a:r>
          </a:p>
          <a:p>
            <a:pPr marL="0" indent="0">
              <a:buNone/>
            </a:pPr>
            <a:r>
              <a:rPr lang="de-DE" dirty="0"/>
              <a:t>NS 6: NRAS, 1% der Fälle, zu geringe Patientenzahl</a:t>
            </a:r>
          </a:p>
          <a:p>
            <a:pPr marL="0" indent="0">
              <a:buNone/>
            </a:pPr>
            <a:r>
              <a:rPr lang="de-DE" dirty="0"/>
              <a:t>NS 7: BRAF, 1% der Fälle, zu geringe Patientenzahl</a:t>
            </a:r>
          </a:p>
          <a:p>
            <a:pPr marL="0" indent="0">
              <a:buNone/>
            </a:pPr>
            <a:endParaRPr lang="de-DE" dirty="0"/>
          </a:p>
        </p:txBody>
      </p:sp>
    </p:spTree>
    <p:extLst>
      <p:ext uri="{BB962C8B-B14F-4D97-AF65-F5344CB8AC3E}">
        <p14:creationId xmlns:p14="http://schemas.microsoft.com/office/powerpoint/2010/main" val="21397520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2786FD-CCDB-AA79-4218-6E93370D55C5}"/>
              </a:ext>
            </a:extLst>
          </p:cNvPr>
          <p:cNvSpPr>
            <a:spLocks noGrp="1"/>
          </p:cNvSpPr>
          <p:nvPr>
            <p:ph type="title"/>
          </p:nvPr>
        </p:nvSpPr>
        <p:spPr/>
        <p:txBody>
          <a:bodyPr/>
          <a:lstStyle/>
          <a:p>
            <a:r>
              <a:rPr lang="de-DE" b="1" dirty="0"/>
              <a:t>NOONAN-SYNDROM (NS), NS-Typen</a:t>
            </a:r>
          </a:p>
        </p:txBody>
      </p:sp>
      <p:sp>
        <p:nvSpPr>
          <p:cNvPr id="3" name="Inhaltsplatzhalter 2">
            <a:extLst>
              <a:ext uri="{FF2B5EF4-FFF2-40B4-BE49-F238E27FC236}">
                <a16:creationId xmlns:a16="http://schemas.microsoft.com/office/drawing/2014/main" id="{9AE4157B-AB34-B4DF-A6F1-E8338047F84A}"/>
              </a:ext>
            </a:extLst>
          </p:cNvPr>
          <p:cNvSpPr>
            <a:spLocks noGrp="1"/>
          </p:cNvSpPr>
          <p:nvPr>
            <p:ph idx="1"/>
          </p:nvPr>
        </p:nvSpPr>
        <p:spPr/>
        <p:txBody>
          <a:bodyPr/>
          <a:lstStyle/>
          <a:p>
            <a:pPr marL="0" indent="0">
              <a:buNone/>
            </a:pPr>
            <a:r>
              <a:rPr lang="de-DE" dirty="0"/>
              <a:t>NS 8: RIT 1, 5 – 10% der Fälle, 1 q 22, hohe Inzidenz angeborener</a:t>
            </a:r>
          </a:p>
          <a:p>
            <a:pPr marL="0" indent="0">
              <a:buNone/>
            </a:pPr>
            <a:r>
              <a:rPr lang="de-DE" dirty="0"/>
              <a:t>           Herzfehler, hypertropher Kardiomyopathie und intellektueller</a:t>
            </a:r>
          </a:p>
          <a:p>
            <a:pPr marL="0" indent="0">
              <a:buNone/>
            </a:pPr>
            <a:r>
              <a:rPr lang="de-DE"/>
              <a:t>           </a:t>
            </a:r>
            <a:r>
              <a:rPr lang="de-DE" dirty="0"/>
              <a:t>Behinderungen.</a:t>
            </a:r>
          </a:p>
          <a:p>
            <a:pPr marL="0" indent="0">
              <a:buNone/>
            </a:pPr>
            <a:r>
              <a:rPr lang="de-DE" dirty="0"/>
              <a:t>NS 9: SOS 2, 1% der Fälle, geringe Patientenzahl, wahrscheinlich</a:t>
            </a:r>
          </a:p>
          <a:p>
            <a:pPr marL="0" indent="0">
              <a:buNone/>
            </a:pPr>
            <a:r>
              <a:rPr lang="de-DE" dirty="0"/>
              <a:t>           wie SOS 1.</a:t>
            </a:r>
          </a:p>
          <a:p>
            <a:pPr marL="0" indent="0">
              <a:buNone/>
            </a:pPr>
            <a:r>
              <a:rPr lang="de-DE" dirty="0"/>
              <a:t>NS 10: MRAS, wenige Fälle, häufig hypertrophe Kardiomyopathie.</a:t>
            </a:r>
          </a:p>
          <a:p>
            <a:pPr marL="0" indent="0">
              <a:buNone/>
            </a:pPr>
            <a:r>
              <a:rPr lang="de-DE" dirty="0"/>
              <a:t>NS 11: PRAS, wenige Fälle</a:t>
            </a:r>
          </a:p>
          <a:p>
            <a:pPr marL="0" indent="0">
              <a:buNone/>
            </a:pPr>
            <a:r>
              <a:rPr lang="de-DE" dirty="0"/>
              <a:t>NS 12: KRAS 2, 3% der Fälle</a:t>
            </a:r>
          </a:p>
          <a:p>
            <a:pPr marL="0" indent="0">
              <a:buNone/>
            </a:pPr>
            <a:endParaRPr lang="de-DE" dirty="0"/>
          </a:p>
          <a:p>
            <a:pPr marL="0" indent="0">
              <a:buNone/>
            </a:pPr>
            <a:endParaRPr lang="de-DE" dirty="0"/>
          </a:p>
          <a:p>
            <a:pPr marL="0" indent="0">
              <a:buNone/>
            </a:pPr>
            <a:endParaRPr lang="de-DE" dirty="0"/>
          </a:p>
        </p:txBody>
      </p:sp>
    </p:spTree>
    <p:extLst>
      <p:ext uri="{BB962C8B-B14F-4D97-AF65-F5344CB8AC3E}">
        <p14:creationId xmlns:p14="http://schemas.microsoft.com/office/powerpoint/2010/main" val="3561948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2CAF1-1B80-0221-7189-97127F393047}"/>
              </a:ext>
            </a:extLst>
          </p:cNvPr>
          <p:cNvSpPr>
            <a:spLocks noGrp="1"/>
          </p:cNvSpPr>
          <p:nvPr>
            <p:ph type="title"/>
          </p:nvPr>
        </p:nvSpPr>
        <p:spPr/>
        <p:txBody>
          <a:bodyPr/>
          <a:lstStyle/>
          <a:p>
            <a:r>
              <a:rPr lang="de-DE" b="1" dirty="0"/>
              <a:t>Was ist eine </a:t>
            </a:r>
            <a:r>
              <a:rPr lang="de-DE" b="1" dirty="0" err="1"/>
              <a:t>RASopathie</a:t>
            </a:r>
            <a:r>
              <a:rPr lang="de-DE" b="1" dirty="0"/>
              <a:t>?</a:t>
            </a:r>
          </a:p>
        </p:txBody>
      </p:sp>
      <p:sp>
        <p:nvSpPr>
          <p:cNvPr id="3" name="Inhaltsplatzhalter 2">
            <a:extLst>
              <a:ext uri="{FF2B5EF4-FFF2-40B4-BE49-F238E27FC236}">
                <a16:creationId xmlns:a16="http://schemas.microsoft.com/office/drawing/2014/main" id="{4863F2F0-34EC-4C06-063F-F07960940EB3}"/>
              </a:ext>
            </a:extLst>
          </p:cNvPr>
          <p:cNvSpPr>
            <a:spLocks noGrp="1"/>
          </p:cNvSpPr>
          <p:nvPr>
            <p:ph idx="1"/>
          </p:nvPr>
        </p:nvSpPr>
        <p:spPr/>
        <p:txBody>
          <a:bodyPr/>
          <a:lstStyle/>
          <a:p>
            <a:pPr marL="0" indent="0">
              <a:buNone/>
            </a:pPr>
            <a:endParaRPr lang="de-DE" dirty="0"/>
          </a:p>
          <a:p>
            <a:pPr marL="0" indent="0">
              <a:buNone/>
            </a:pPr>
            <a:r>
              <a:rPr lang="de-DE" dirty="0" err="1"/>
              <a:t>RASopathie</a:t>
            </a:r>
            <a:r>
              <a:rPr lang="de-DE" dirty="0"/>
              <a:t> ist ein Überbegriff für verschiedene seltene  Erkrankungen, deren Ursache in Mutationen des MAP-Kinase Weges (</a:t>
            </a:r>
            <a:r>
              <a:rPr lang="de-DE" dirty="0" err="1"/>
              <a:t>mitogen-aktivated</a:t>
            </a:r>
            <a:r>
              <a:rPr lang="de-DE" dirty="0"/>
              <a:t> proteinkinase) liegt, der für Zellproliferation, Zelldifferenzierung, Zellmigration und </a:t>
            </a:r>
            <a:r>
              <a:rPr lang="de-DE" dirty="0" err="1"/>
              <a:t>Zellapoptose</a:t>
            </a:r>
            <a:r>
              <a:rPr lang="de-DE" dirty="0"/>
              <a:t> wesentlich ist.</a:t>
            </a:r>
          </a:p>
          <a:p>
            <a:pPr marL="0" indent="0">
              <a:buNone/>
            </a:pPr>
            <a:endParaRPr lang="de-DE" dirty="0"/>
          </a:p>
          <a:p>
            <a:pPr marL="0" indent="0">
              <a:buNone/>
            </a:pPr>
            <a:r>
              <a:rPr lang="de-DE" sz="1800" dirty="0"/>
              <a:t>(W. E. </a:t>
            </a:r>
            <a:r>
              <a:rPr lang="de-DE" sz="1800" dirty="0" err="1"/>
              <a:t>Tidymen</a:t>
            </a:r>
            <a:r>
              <a:rPr lang="de-DE" sz="1800" dirty="0"/>
              <a:t> und Katherine A. Raunen, amerikanische Humangenetiker). </a:t>
            </a:r>
          </a:p>
        </p:txBody>
      </p:sp>
    </p:spTree>
    <p:extLst>
      <p:ext uri="{BB962C8B-B14F-4D97-AF65-F5344CB8AC3E}">
        <p14:creationId xmlns:p14="http://schemas.microsoft.com/office/powerpoint/2010/main" val="42011891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D2D100-457A-8855-7AA4-FDF66205AFCD}"/>
              </a:ext>
            </a:extLst>
          </p:cNvPr>
          <p:cNvSpPr>
            <a:spLocks noGrp="1"/>
          </p:cNvSpPr>
          <p:nvPr>
            <p:ph type="title"/>
          </p:nvPr>
        </p:nvSpPr>
        <p:spPr/>
        <p:txBody>
          <a:bodyPr/>
          <a:lstStyle/>
          <a:p>
            <a:r>
              <a:rPr lang="de-DE" b="1" dirty="0"/>
              <a:t>NOONAN-SYNDROM (NS), NS-Typen</a:t>
            </a:r>
          </a:p>
        </p:txBody>
      </p:sp>
      <p:sp>
        <p:nvSpPr>
          <p:cNvPr id="3" name="Inhaltsplatzhalter 2">
            <a:extLst>
              <a:ext uri="{FF2B5EF4-FFF2-40B4-BE49-F238E27FC236}">
                <a16:creationId xmlns:a16="http://schemas.microsoft.com/office/drawing/2014/main" id="{AD64450C-F9D8-E990-E46D-A87BCC01AD66}"/>
              </a:ext>
            </a:extLst>
          </p:cNvPr>
          <p:cNvSpPr>
            <a:spLocks noGrp="1"/>
          </p:cNvSpPr>
          <p:nvPr>
            <p:ph idx="1"/>
          </p:nvPr>
        </p:nvSpPr>
        <p:spPr>
          <a:xfrm>
            <a:off x="1215188" y="1973178"/>
            <a:ext cx="9940491" cy="3895915"/>
          </a:xfrm>
        </p:spPr>
        <p:txBody>
          <a:bodyPr>
            <a:normAutofit lnSpcReduction="10000"/>
          </a:bodyPr>
          <a:lstStyle/>
          <a:p>
            <a:pPr marL="0" indent="0">
              <a:buNone/>
            </a:pPr>
            <a:r>
              <a:rPr lang="de-DE" dirty="0"/>
              <a:t>NS 13: MAPK 1, einzelne Fälle</a:t>
            </a:r>
          </a:p>
          <a:p>
            <a:pPr marL="0" indent="0">
              <a:buNone/>
            </a:pPr>
            <a:r>
              <a:rPr lang="de-DE" dirty="0"/>
              <a:t>NS 15: MAPK 2, einzelne Fälle</a:t>
            </a:r>
          </a:p>
          <a:p>
            <a:pPr marL="0" indent="0">
              <a:buNone/>
            </a:pPr>
            <a:endParaRPr lang="de-DE" dirty="0"/>
          </a:p>
          <a:p>
            <a:pPr marL="0" indent="0">
              <a:buNone/>
            </a:pPr>
            <a:r>
              <a:rPr lang="de-DE" dirty="0"/>
              <a:t>2. Autosomal rezessive Typen des NS:</a:t>
            </a:r>
          </a:p>
          <a:p>
            <a:pPr marL="0" indent="0">
              <a:buNone/>
            </a:pPr>
            <a:r>
              <a:rPr lang="de-DE" dirty="0"/>
              <a:t>NS 2: LZTR 1, 22 q 11.21, 1 – 5 % der Fälle, häufig sehr milde</a:t>
            </a:r>
          </a:p>
          <a:p>
            <a:pPr marL="0" indent="0">
              <a:buNone/>
            </a:pPr>
            <a:r>
              <a:rPr lang="de-DE" dirty="0"/>
              <a:t>            Ausprägung.</a:t>
            </a:r>
          </a:p>
          <a:p>
            <a:pPr marL="0" indent="0">
              <a:buNone/>
            </a:pPr>
            <a:r>
              <a:rPr lang="de-DE" dirty="0"/>
              <a:t>NS 14: SPRED 2, ähnlich wie </a:t>
            </a:r>
            <a:r>
              <a:rPr lang="de-DE" dirty="0" err="1"/>
              <a:t>Legius</a:t>
            </a:r>
            <a:r>
              <a:rPr lang="de-DE" dirty="0"/>
              <a:t>-Syndrom aber ohne die</a:t>
            </a:r>
          </a:p>
          <a:p>
            <a:pPr marL="0" indent="0">
              <a:buNone/>
            </a:pPr>
            <a:r>
              <a:rPr lang="de-DE" dirty="0"/>
              <a:t>               charakteristischen Hauterscheinungen, der Funktionsverlust</a:t>
            </a:r>
          </a:p>
          <a:p>
            <a:pPr marL="0" indent="0">
              <a:buNone/>
            </a:pPr>
            <a:r>
              <a:rPr lang="de-DE" dirty="0"/>
              <a:t>               kann zu Bildung von Rhabdomyosarkomen führen, wenige Fälle</a:t>
            </a:r>
          </a:p>
        </p:txBody>
      </p:sp>
    </p:spTree>
    <p:extLst>
      <p:ext uri="{BB962C8B-B14F-4D97-AF65-F5344CB8AC3E}">
        <p14:creationId xmlns:p14="http://schemas.microsoft.com/office/powerpoint/2010/main" val="25940741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E14809C-AB06-455C-9E09-733EC00DD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12" name="Rectangle 11">
            <a:extLst>
              <a:ext uri="{FF2B5EF4-FFF2-40B4-BE49-F238E27FC236}">
                <a16:creationId xmlns:a16="http://schemas.microsoft.com/office/drawing/2014/main" id="{F9612D73-1056-4289-A977-92C9190C7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useBgFill="1">
        <p:nvSpPr>
          <p:cNvPr id="14" name="Rectangle 13">
            <a:extLst>
              <a:ext uri="{FF2B5EF4-FFF2-40B4-BE49-F238E27FC236}">
                <a16:creationId xmlns:a16="http://schemas.microsoft.com/office/drawing/2014/main" id="{44C5A9E5-0F35-4AA6-AF26-B90A2D47B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a:extLst>
              <a:ext uri="{FF2B5EF4-FFF2-40B4-BE49-F238E27FC236}">
                <a16:creationId xmlns:a16="http://schemas.microsoft.com/office/drawing/2014/main" id="{82F115FB-5A17-41C1-90A7-A850F10B196A}"/>
              </a:ext>
            </a:extLst>
          </p:cNvPr>
          <p:cNvPicPr>
            <a:picLocks noChangeAspect="1"/>
          </p:cNvPicPr>
          <p:nvPr/>
        </p:nvPicPr>
        <p:blipFill>
          <a:blip r:embed="rId2"/>
          <a:stretch>
            <a:fillRect/>
          </a:stretch>
        </p:blipFill>
        <p:spPr>
          <a:xfrm>
            <a:off x="2859150" y="3214116"/>
            <a:ext cx="2344906" cy="2799888"/>
          </a:xfrm>
          <a:prstGeom prst="rect">
            <a:avLst/>
          </a:prstGeom>
        </p:spPr>
      </p:pic>
      <p:pic>
        <p:nvPicPr>
          <p:cNvPr id="4" name="Grafik 3">
            <a:extLst>
              <a:ext uri="{FF2B5EF4-FFF2-40B4-BE49-F238E27FC236}">
                <a16:creationId xmlns:a16="http://schemas.microsoft.com/office/drawing/2014/main" id="{726F2965-DDDF-C50B-CC20-FB356327A4B5}"/>
              </a:ext>
            </a:extLst>
          </p:cNvPr>
          <p:cNvPicPr>
            <a:picLocks noChangeAspect="1"/>
          </p:cNvPicPr>
          <p:nvPr/>
        </p:nvPicPr>
        <p:blipFill>
          <a:blip r:embed="rId3"/>
          <a:stretch>
            <a:fillRect/>
          </a:stretch>
        </p:blipFill>
        <p:spPr>
          <a:xfrm>
            <a:off x="2991881" y="600075"/>
            <a:ext cx="5742543" cy="5413929"/>
          </a:xfrm>
          <a:prstGeom prst="rect">
            <a:avLst/>
          </a:prstGeom>
        </p:spPr>
      </p:pic>
      <p:sp>
        <p:nvSpPr>
          <p:cNvPr id="16" name="Rectangle 15">
            <a:extLst>
              <a:ext uri="{FF2B5EF4-FFF2-40B4-BE49-F238E27FC236}">
                <a16:creationId xmlns:a16="http://schemas.microsoft.com/office/drawing/2014/main" id="{4D9DB69D-7E48-4FDF-806E-F0B4BF005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18" name="Rectangle 17">
            <a:extLst>
              <a:ext uri="{FF2B5EF4-FFF2-40B4-BE49-F238E27FC236}">
                <a16:creationId xmlns:a16="http://schemas.microsoft.com/office/drawing/2014/main" id="{846BF69C-4724-4F8D-8EA6-1487E9C9C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Tree>
    <p:extLst>
      <p:ext uri="{BB962C8B-B14F-4D97-AF65-F5344CB8AC3E}">
        <p14:creationId xmlns:p14="http://schemas.microsoft.com/office/powerpoint/2010/main" val="29206236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BA1EC7-C6EE-9F3F-94FD-48F98A79CA6A}"/>
              </a:ext>
            </a:extLst>
          </p:cNvPr>
          <p:cNvSpPr>
            <a:spLocks noGrp="1"/>
          </p:cNvSpPr>
          <p:nvPr>
            <p:ph type="title"/>
          </p:nvPr>
        </p:nvSpPr>
        <p:spPr/>
        <p:txBody>
          <a:bodyPr/>
          <a:lstStyle/>
          <a:p>
            <a:r>
              <a:rPr lang="de-DE" b="1" dirty="0"/>
              <a:t>NOONAN-SYNDROM ähnliche Erkrankungen</a:t>
            </a:r>
          </a:p>
        </p:txBody>
      </p:sp>
      <p:sp>
        <p:nvSpPr>
          <p:cNvPr id="3" name="Inhaltsplatzhalter 2">
            <a:extLst>
              <a:ext uri="{FF2B5EF4-FFF2-40B4-BE49-F238E27FC236}">
                <a16:creationId xmlns:a16="http://schemas.microsoft.com/office/drawing/2014/main" id="{1E1A7393-38FB-DC70-87BC-1EF34D533CF3}"/>
              </a:ext>
            </a:extLst>
          </p:cNvPr>
          <p:cNvSpPr>
            <a:spLocks noGrp="1"/>
          </p:cNvSpPr>
          <p:nvPr>
            <p:ph idx="1"/>
          </p:nvPr>
        </p:nvSpPr>
        <p:spPr/>
        <p:txBody>
          <a:bodyPr/>
          <a:lstStyle/>
          <a:p>
            <a:pPr marL="0" indent="0">
              <a:buNone/>
            </a:pPr>
            <a:r>
              <a:rPr lang="de-DE" dirty="0"/>
              <a:t>NSLH 1: SHOC 2,</a:t>
            </a:r>
          </a:p>
          <a:p>
            <a:pPr marL="0" indent="0">
              <a:buNone/>
            </a:pPr>
            <a:r>
              <a:rPr lang="de-DE" dirty="0"/>
              <a:t>NSLH 2: PPP1 CB,</a:t>
            </a:r>
          </a:p>
          <a:p>
            <a:pPr marL="0" indent="0">
              <a:buNone/>
            </a:pPr>
            <a:r>
              <a:rPr lang="de-DE" dirty="0"/>
              <a:t>NFNS: </a:t>
            </a:r>
            <a:r>
              <a:rPr lang="de-DE" dirty="0" err="1"/>
              <a:t>Neurofibromatosis</a:t>
            </a:r>
            <a:r>
              <a:rPr lang="de-DE" dirty="0"/>
              <a:t>-NS</a:t>
            </a:r>
          </a:p>
          <a:p>
            <a:pPr marL="0" indent="0">
              <a:buNone/>
            </a:pPr>
            <a:r>
              <a:rPr lang="de-DE" dirty="0"/>
              <a:t>Noonan-Syndrom ähnliches Syndrom mit juveniler </a:t>
            </a:r>
            <a:r>
              <a:rPr lang="de-DE" dirty="0" err="1"/>
              <a:t>myelomonozystischer</a:t>
            </a:r>
            <a:r>
              <a:rPr lang="de-DE" dirty="0"/>
              <a:t> Leukämie,</a:t>
            </a:r>
          </a:p>
          <a:p>
            <a:pPr marL="0" indent="0">
              <a:buNone/>
            </a:pPr>
            <a:r>
              <a:rPr lang="de-DE" dirty="0"/>
              <a:t>Noonan-Syndrom ähnliches Syndrom mit losem Anagenhaar: zerebrale Malformationen,</a:t>
            </a:r>
          </a:p>
          <a:p>
            <a:pPr marL="0" indent="0">
              <a:buNone/>
            </a:pPr>
            <a:r>
              <a:rPr lang="de-DE" dirty="0"/>
              <a:t>Epilepsie, mentale Retardierung</a:t>
            </a:r>
          </a:p>
          <a:p>
            <a:pPr marL="0" indent="0">
              <a:buNone/>
            </a:pPr>
            <a:endParaRPr lang="de-DE" dirty="0"/>
          </a:p>
          <a:p>
            <a:pPr marL="0" indent="0">
              <a:buNone/>
            </a:pPr>
            <a:endParaRPr lang="de-DE" dirty="0"/>
          </a:p>
          <a:p>
            <a:pPr marL="0" indent="0">
              <a:buNone/>
            </a:pPr>
            <a:endParaRPr lang="de-DE" dirty="0"/>
          </a:p>
        </p:txBody>
      </p:sp>
    </p:spTree>
    <p:extLst>
      <p:ext uri="{BB962C8B-B14F-4D97-AF65-F5344CB8AC3E}">
        <p14:creationId xmlns:p14="http://schemas.microsoft.com/office/powerpoint/2010/main" val="13321359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5670CD-92CA-2478-B6B9-C32CC674F67A}"/>
              </a:ext>
            </a:extLst>
          </p:cNvPr>
          <p:cNvSpPr>
            <a:spLocks noGrp="1"/>
          </p:cNvSpPr>
          <p:nvPr>
            <p:ph type="title"/>
          </p:nvPr>
        </p:nvSpPr>
        <p:spPr/>
        <p:txBody>
          <a:bodyPr/>
          <a:lstStyle/>
          <a:p>
            <a:r>
              <a:rPr lang="de-DE" b="1" dirty="0"/>
              <a:t>NOONAN-SYNDROM (NS), Symptome pränatal 1</a:t>
            </a:r>
          </a:p>
        </p:txBody>
      </p:sp>
      <p:sp>
        <p:nvSpPr>
          <p:cNvPr id="3" name="Inhaltsplatzhalter 2">
            <a:extLst>
              <a:ext uri="{FF2B5EF4-FFF2-40B4-BE49-F238E27FC236}">
                <a16:creationId xmlns:a16="http://schemas.microsoft.com/office/drawing/2014/main" id="{000A6D1C-244A-B0BF-5F67-483151607277}"/>
              </a:ext>
            </a:extLst>
          </p:cNvPr>
          <p:cNvSpPr>
            <a:spLocks noGrp="1"/>
          </p:cNvSpPr>
          <p:nvPr>
            <p:ph idx="1"/>
          </p:nvPr>
        </p:nvSpPr>
        <p:spPr/>
        <p:txBody>
          <a:bodyPr>
            <a:normAutofit/>
          </a:bodyPr>
          <a:lstStyle/>
          <a:p>
            <a:pPr marL="0" indent="0">
              <a:buNone/>
            </a:pPr>
            <a:r>
              <a:rPr lang="de-DE" dirty="0"/>
              <a:t>Erhöhte und persistierende Nackenfalte bei euploiden Feten, </a:t>
            </a:r>
          </a:p>
          <a:p>
            <a:pPr marL="0" indent="0">
              <a:buNone/>
            </a:pPr>
            <a:r>
              <a:rPr lang="de-DE" dirty="0"/>
              <a:t>laterale Halszysten, </a:t>
            </a:r>
          </a:p>
          <a:p>
            <a:pPr marL="0" indent="0">
              <a:buNone/>
            </a:pPr>
            <a:r>
              <a:rPr lang="de-DE" dirty="0"/>
              <a:t>Ascites,                                                                                                               </a:t>
            </a:r>
          </a:p>
          <a:p>
            <a:pPr marL="0" indent="0">
              <a:buNone/>
            </a:pPr>
            <a:r>
              <a:rPr lang="de-DE" dirty="0"/>
              <a:t>Pleuraergüsse,  Hydrops fetalis, Hydrothorax ohne oder mit Hydrops,                                                     </a:t>
            </a:r>
          </a:p>
          <a:p>
            <a:pPr marL="0" indent="0">
              <a:buNone/>
            </a:pPr>
            <a:r>
              <a:rPr lang="de-DE" dirty="0"/>
              <a:t>Polyhydramnie,                                                                                                    </a:t>
            </a:r>
          </a:p>
          <a:p>
            <a:pPr marL="0" indent="0">
              <a:buNone/>
            </a:pPr>
            <a:r>
              <a:rPr lang="de-DE" dirty="0"/>
              <a:t>Ductus venosus Anomalien</a:t>
            </a:r>
            <a:r>
              <a:rPr lang="de-DE"/>
              <a:t>, hauptsächlich Agenesie </a:t>
            </a:r>
            <a:r>
              <a:rPr lang="de-DE" dirty="0"/>
              <a:t>(DVA),                                                         </a:t>
            </a:r>
          </a:p>
          <a:p>
            <a:pPr marL="0" indent="0">
              <a:buNone/>
            </a:pPr>
            <a:r>
              <a:rPr lang="de-DE" dirty="0"/>
              <a:t>auffällige Dopplerparameter im Ductus venosus,                             </a:t>
            </a:r>
          </a:p>
          <a:p>
            <a:pPr marL="0" indent="0">
              <a:buNone/>
            </a:pPr>
            <a:r>
              <a:rPr lang="de-DE" dirty="0" err="1"/>
              <a:t>Hypertelorismus</a:t>
            </a:r>
            <a:r>
              <a:rPr lang="de-DE" dirty="0"/>
              <a:t>,                                                                                                                                                     </a:t>
            </a:r>
          </a:p>
        </p:txBody>
      </p:sp>
    </p:spTree>
    <p:extLst>
      <p:ext uri="{BB962C8B-B14F-4D97-AF65-F5344CB8AC3E}">
        <p14:creationId xmlns:p14="http://schemas.microsoft.com/office/powerpoint/2010/main" val="37956518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Text, medizinische Bildgebung, Radiologie, Röntgenfilm enthält.&#10;&#10;KI-generierte Inhalte können fehlerhaft sein.">
            <a:extLst>
              <a:ext uri="{FF2B5EF4-FFF2-40B4-BE49-F238E27FC236}">
                <a16:creationId xmlns:a16="http://schemas.microsoft.com/office/drawing/2014/main" id="{4762742A-6D9E-C5CD-9A16-5BFE3434C5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331" y="0"/>
            <a:ext cx="12267331" cy="6606068"/>
          </a:xfrm>
        </p:spPr>
      </p:pic>
    </p:spTree>
    <p:extLst>
      <p:ext uri="{BB962C8B-B14F-4D97-AF65-F5344CB8AC3E}">
        <p14:creationId xmlns:p14="http://schemas.microsoft.com/office/powerpoint/2010/main" val="34518600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C76B28-C25B-DA16-2C6E-58B526DE1F9A}"/>
              </a:ext>
            </a:extLst>
          </p:cNvPr>
          <p:cNvSpPr>
            <a:spLocks noGrp="1"/>
          </p:cNvSpPr>
          <p:nvPr>
            <p:ph type="title"/>
          </p:nvPr>
        </p:nvSpPr>
        <p:spPr/>
        <p:txBody>
          <a:bodyPr/>
          <a:lstStyle/>
          <a:p>
            <a:endParaRPr lang="de-DE"/>
          </a:p>
        </p:txBody>
      </p:sp>
      <p:pic>
        <p:nvPicPr>
          <p:cNvPr id="5" name="Inhaltsplatzhalter 4" descr="Ein Bild, das Screenshot, medizinische Bildgebung, Radiologie, Röntgenfilm enthält.&#10;&#10;KI-generierte Inhalte können fehlerhaft sein.">
            <a:extLst>
              <a:ext uri="{FF2B5EF4-FFF2-40B4-BE49-F238E27FC236}">
                <a16:creationId xmlns:a16="http://schemas.microsoft.com/office/drawing/2014/main" id="{45FDFBD8-5F2C-D87F-19CF-ED7F777DC1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953" y="-116482"/>
            <a:ext cx="12231953" cy="6687879"/>
          </a:xfrm>
        </p:spPr>
      </p:pic>
    </p:spTree>
    <p:extLst>
      <p:ext uri="{BB962C8B-B14F-4D97-AF65-F5344CB8AC3E}">
        <p14:creationId xmlns:p14="http://schemas.microsoft.com/office/powerpoint/2010/main" val="40770666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Screenshot, medizinische Bildgebung enthält.&#10;&#10;KI-generierte Inhalte können fehlerhaft sein.">
            <a:extLst>
              <a:ext uri="{FF2B5EF4-FFF2-40B4-BE49-F238E27FC236}">
                <a16:creationId xmlns:a16="http://schemas.microsoft.com/office/drawing/2014/main" id="{E5D305FB-12D7-7CBF-8CDA-BC51EC2F1D6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44346" y="1846263"/>
            <a:ext cx="5363633" cy="4022725"/>
          </a:xfrm>
        </p:spPr>
      </p:pic>
      <p:pic>
        <p:nvPicPr>
          <p:cNvPr id="7" name="Grafik 6" descr="Ein Bild, das Screenshot, medizinische Bildgebung enthält.&#10;&#10;KI-generierte Inhalte können fehlerhaft sein.">
            <a:extLst>
              <a:ext uri="{FF2B5EF4-FFF2-40B4-BE49-F238E27FC236}">
                <a16:creationId xmlns:a16="http://schemas.microsoft.com/office/drawing/2014/main" id="{CC96A8BC-585C-B66C-9FE9-29C44FD0C0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0135540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Screenshot, medizinische Bildgebung, pränataler Ultraschall, Radiologie enthält.&#10;&#10;KI-generierte Inhalte können fehlerhaft sein.">
            <a:extLst>
              <a:ext uri="{FF2B5EF4-FFF2-40B4-BE49-F238E27FC236}">
                <a16:creationId xmlns:a16="http://schemas.microsoft.com/office/drawing/2014/main" id="{C11616A4-11C9-6C05-E2C1-55D5EF5CD81B}"/>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346158" y="457367"/>
            <a:ext cx="7267575" cy="5570538"/>
          </a:xfrm>
        </p:spPr>
      </p:pic>
    </p:spTree>
    <p:extLst>
      <p:ext uri="{BB962C8B-B14F-4D97-AF65-F5344CB8AC3E}">
        <p14:creationId xmlns:p14="http://schemas.microsoft.com/office/powerpoint/2010/main" val="2766462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Screenshot, medizinische Bildgebung enthält.&#10;&#10;KI-generierte Inhalte können fehlerhaft sein.">
            <a:extLst>
              <a:ext uri="{FF2B5EF4-FFF2-40B4-BE49-F238E27FC236}">
                <a16:creationId xmlns:a16="http://schemas.microsoft.com/office/drawing/2014/main" id="{A0B87638-8B23-FB0C-7D8B-3629C92EC891}"/>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654466" y="830179"/>
            <a:ext cx="6718133" cy="4848726"/>
          </a:xfrm>
        </p:spPr>
      </p:pic>
    </p:spTree>
    <p:extLst>
      <p:ext uri="{BB962C8B-B14F-4D97-AF65-F5344CB8AC3E}">
        <p14:creationId xmlns:p14="http://schemas.microsoft.com/office/powerpoint/2010/main" val="26771383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nhaltsplatzhalter 4" descr="Ein Bild, das Screenshot enthält.&#10;&#10;KI-generierte Inhalte können fehlerhaft sein.">
            <a:extLst>
              <a:ext uri="{FF2B5EF4-FFF2-40B4-BE49-F238E27FC236}">
                <a16:creationId xmlns:a16="http://schemas.microsoft.com/office/drawing/2014/main" id="{6E6FFBA7-36CC-C415-8B1D-7B314223373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98381" y="196348"/>
            <a:ext cx="6624084" cy="6011929"/>
          </a:xfrm>
        </p:spPr>
      </p:pic>
    </p:spTree>
    <p:extLst>
      <p:ext uri="{BB962C8B-B14F-4D97-AF65-F5344CB8AC3E}">
        <p14:creationId xmlns:p14="http://schemas.microsoft.com/office/powerpoint/2010/main" val="1682788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0CD890-5019-24F5-8456-C1B490162125}"/>
              </a:ext>
            </a:extLst>
          </p:cNvPr>
          <p:cNvSpPr>
            <a:spLocks noGrp="1"/>
          </p:cNvSpPr>
          <p:nvPr>
            <p:ph type="title"/>
          </p:nvPr>
        </p:nvSpPr>
        <p:spPr/>
        <p:txBody>
          <a:bodyPr/>
          <a:lstStyle/>
          <a:p>
            <a:r>
              <a:rPr lang="de-DE" b="1" dirty="0"/>
              <a:t>SELTEN?</a:t>
            </a:r>
          </a:p>
        </p:txBody>
      </p:sp>
      <p:sp>
        <p:nvSpPr>
          <p:cNvPr id="3" name="Inhaltsplatzhalter 2">
            <a:extLst>
              <a:ext uri="{FF2B5EF4-FFF2-40B4-BE49-F238E27FC236}">
                <a16:creationId xmlns:a16="http://schemas.microsoft.com/office/drawing/2014/main" id="{AE3B87B1-F738-4D31-6849-CAA70C81460A}"/>
              </a:ext>
            </a:extLst>
          </p:cNvPr>
          <p:cNvSpPr>
            <a:spLocks noGrp="1"/>
          </p:cNvSpPr>
          <p:nvPr>
            <p:ph idx="1"/>
          </p:nvPr>
        </p:nvSpPr>
        <p:spPr/>
        <p:txBody>
          <a:bodyPr/>
          <a:lstStyle/>
          <a:p>
            <a:pPr marL="0" indent="0">
              <a:buNone/>
            </a:pPr>
            <a:endParaRPr lang="de-DE" dirty="0"/>
          </a:p>
          <a:p>
            <a:pPr marL="0" indent="0">
              <a:buNone/>
            </a:pPr>
            <a:r>
              <a:rPr lang="de-DE" dirty="0" err="1"/>
              <a:t>RASopathien</a:t>
            </a:r>
            <a:r>
              <a:rPr lang="de-DE" dirty="0"/>
              <a:t> sind (seltene) Erkrankungen mit vielen Gesichter, klinisch und genetisch sind sie eine sehr heterogene Gruppe.</a:t>
            </a:r>
          </a:p>
          <a:p>
            <a:pPr marL="0" indent="0">
              <a:buNone/>
            </a:pPr>
            <a:r>
              <a:rPr lang="de-DE" dirty="0"/>
              <a:t>Jeder </a:t>
            </a:r>
            <a:r>
              <a:rPr lang="de-DE" dirty="0" err="1"/>
              <a:t>RASopathie</a:t>
            </a:r>
            <a:r>
              <a:rPr lang="de-DE" dirty="0"/>
              <a:t> liegt ein genetischer Defekt zugrunde, eine Fehlregulation. Diese Fehlregulation betrifft den RAS-MAPK-Signalweg.</a:t>
            </a:r>
          </a:p>
        </p:txBody>
      </p:sp>
    </p:spTree>
    <p:extLst>
      <p:ext uri="{BB962C8B-B14F-4D97-AF65-F5344CB8AC3E}">
        <p14:creationId xmlns:p14="http://schemas.microsoft.com/office/powerpoint/2010/main" val="10032368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1466BC-211A-10E8-D84E-2F74BFD4ECED}"/>
              </a:ext>
            </a:extLst>
          </p:cNvPr>
          <p:cNvSpPr>
            <a:spLocks noGrp="1"/>
          </p:cNvSpPr>
          <p:nvPr>
            <p:ph type="title"/>
          </p:nvPr>
        </p:nvSpPr>
        <p:spPr/>
        <p:txBody>
          <a:bodyPr/>
          <a:lstStyle/>
          <a:p>
            <a:r>
              <a:rPr lang="de-DE" b="1" dirty="0"/>
              <a:t>Orbitaler </a:t>
            </a:r>
            <a:r>
              <a:rPr lang="de-DE" b="1" dirty="0" err="1"/>
              <a:t>Hypertelorismus</a:t>
            </a:r>
            <a:endParaRPr lang="de-DE" b="1" dirty="0"/>
          </a:p>
        </p:txBody>
      </p:sp>
      <p:pic>
        <p:nvPicPr>
          <p:cNvPr id="5" name="Inhaltsplatzhalter 4" descr="Ein Bild, das Text, medizinische Bildgebung, Radiologie, pränataler Ultraschall enthält.&#10;&#10;KI-generierte Inhalte können fehlerhaft sein.">
            <a:extLst>
              <a:ext uri="{FF2B5EF4-FFF2-40B4-BE49-F238E27FC236}">
                <a16:creationId xmlns:a16="http://schemas.microsoft.com/office/drawing/2014/main" id="{0F911784-08E1-AB6C-0693-74F49716AB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7896" y="1997242"/>
            <a:ext cx="5799220" cy="4018547"/>
          </a:xfrm>
        </p:spPr>
      </p:pic>
    </p:spTree>
    <p:extLst>
      <p:ext uri="{BB962C8B-B14F-4D97-AF65-F5344CB8AC3E}">
        <p14:creationId xmlns:p14="http://schemas.microsoft.com/office/powerpoint/2010/main" val="18756102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39D1D0-B353-ABA7-1891-B4199D29E769}"/>
              </a:ext>
            </a:extLst>
          </p:cNvPr>
          <p:cNvSpPr>
            <a:spLocks noGrp="1"/>
          </p:cNvSpPr>
          <p:nvPr>
            <p:ph type="title"/>
          </p:nvPr>
        </p:nvSpPr>
        <p:spPr/>
        <p:txBody>
          <a:bodyPr/>
          <a:lstStyle/>
          <a:p>
            <a:r>
              <a:rPr lang="de-DE" b="1" dirty="0"/>
              <a:t>Orbitaler </a:t>
            </a:r>
            <a:r>
              <a:rPr lang="de-DE" b="1" dirty="0" err="1"/>
              <a:t>Hypertelorismus</a:t>
            </a:r>
            <a:endParaRPr lang="de-DE" b="1" dirty="0"/>
          </a:p>
        </p:txBody>
      </p:sp>
      <p:pic>
        <p:nvPicPr>
          <p:cNvPr id="5" name="Inhaltsplatzhalter 4" descr="Ein Bild, das medizinische Bildgebung, Radiologie, pränataler Ultraschall, medizinisches Bildgebungsverfahren enthält.&#10;&#10;KI-generierte Inhalte können fehlerhaft sein.">
            <a:extLst>
              <a:ext uri="{FF2B5EF4-FFF2-40B4-BE49-F238E27FC236}">
                <a16:creationId xmlns:a16="http://schemas.microsoft.com/office/drawing/2014/main" id="{482880E9-5104-8459-5C81-1CD9526438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0368" y="2076202"/>
            <a:ext cx="7811590" cy="3562847"/>
          </a:xfrm>
        </p:spPr>
      </p:pic>
    </p:spTree>
    <p:extLst>
      <p:ext uri="{BB962C8B-B14F-4D97-AF65-F5344CB8AC3E}">
        <p14:creationId xmlns:p14="http://schemas.microsoft.com/office/powerpoint/2010/main" val="3678528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6FFA48-A402-64A4-3467-0EFE7A6A237B}"/>
              </a:ext>
            </a:extLst>
          </p:cNvPr>
          <p:cNvSpPr>
            <a:spLocks noGrp="1"/>
          </p:cNvSpPr>
          <p:nvPr>
            <p:ph type="title"/>
          </p:nvPr>
        </p:nvSpPr>
        <p:spPr>
          <a:xfrm>
            <a:off x="1097279" y="286603"/>
            <a:ext cx="10368815" cy="1450757"/>
          </a:xfrm>
        </p:spPr>
        <p:txBody>
          <a:bodyPr/>
          <a:lstStyle/>
          <a:p>
            <a:r>
              <a:rPr lang="de-DE" b="1" dirty="0"/>
              <a:t>NOONAN-SYNDROM (NS), Symptome pränatal 2</a:t>
            </a:r>
          </a:p>
        </p:txBody>
      </p:sp>
      <p:sp>
        <p:nvSpPr>
          <p:cNvPr id="3" name="Inhaltsplatzhalter 2">
            <a:extLst>
              <a:ext uri="{FF2B5EF4-FFF2-40B4-BE49-F238E27FC236}">
                <a16:creationId xmlns:a16="http://schemas.microsoft.com/office/drawing/2014/main" id="{FBABCF47-225C-C00A-6DFA-4E7086433AD2}"/>
              </a:ext>
            </a:extLst>
          </p:cNvPr>
          <p:cNvSpPr>
            <a:spLocks noGrp="1"/>
          </p:cNvSpPr>
          <p:nvPr>
            <p:ph idx="1"/>
          </p:nvPr>
        </p:nvSpPr>
        <p:spPr>
          <a:xfrm>
            <a:off x="1215188" y="1845734"/>
            <a:ext cx="9940491" cy="4023360"/>
          </a:xfrm>
        </p:spPr>
        <p:txBody>
          <a:bodyPr/>
          <a:lstStyle/>
          <a:p>
            <a:pPr marL="0" indent="0">
              <a:buNone/>
            </a:pPr>
            <a:endParaRPr lang="de-DE" dirty="0"/>
          </a:p>
          <a:p>
            <a:pPr marL="0" indent="0">
              <a:buNone/>
            </a:pPr>
            <a:r>
              <a:rPr lang="de-DE" dirty="0"/>
              <a:t>faziale </a:t>
            </a:r>
            <a:r>
              <a:rPr lang="de-DE" dirty="0" err="1"/>
              <a:t>Dysmorphien</a:t>
            </a:r>
            <a:r>
              <a:rPr lang="de-DE" dirty="0"/>
              <a:t>, </a:t>
            </a:r>
          </a:p>
          <a:p>
            <a:pPr marL="0" indent="0">
              <a:buNone/>
            </a:pPr>
            <a:r>
              <a:rPr lang="de-DE" dirty="0"/>
              <a:t>Nierenfehlbildungen, </a:t>
            </a:r>
          </a:p>
          <a:p>
            <a:pPr marL="0" indent="0">
              <a:buNone/>
            </a:pPr>
            <a:r>
              <a:rPr lang="de-DE" dirty="0"/>
              <a:t>tiefsitzende und retrovertierte Ohren,   </a:t>
            </a:r>
          </a:p>
          <a:p>
            <a:pPr marL="0" indent="0">
              <a:buNone/>
            </a:pPr>
            <a:r>
              <a:rPr lang="de-DE" dirty="0"/>
              <a:t>Brustwanddeformitäten (Trichterbrust),</a:t>
            </a:r>
          </a:p>
          <a:p>
            <a:pPr marL="0" indent="0">
              <a:buNone/>
            </a:pPr>
            <a:r>
              <a:rPr lang="de-DE" dirty="0"/>
              <a:t>Herzfehler (vorwiegend im RVOT wie valvuläre </a:t>
            </a:r>
            <a:r>
              <a:rPr lang="de-DE" dirty="0" err="1"/>
              <a:t>Pulmonalstenosen</a:t>
            </a:r>
            <a:r>
              <a:rPr lang="de-DE" dirty="0"/>
              <a:t>),</a:t>
            </a:r>
          </a:p>
          <a:p>
            <a:pPr marL="0" indent="0">
              <a:buNone/>
            </a:pPr>
            <a:r>
              <a:rPr lang="de-DE" dirty="0"/>
              <a:t>                    aber auch ASD, VSD und AVSD, Abnormalitäten der Mitralklappe, </a:t>
            </a:r>
            <a:r>
              <a:rPr lang="de-DE" dirty="0" err="1"/>
              <a:t>CoA</a:t>
            </a:r>
            <a:r>
              <a:rPr lang="de-DE" dirty="0"/>
              <a:t>).</a:t>
            </a:r>
          </a:p>
          <a:p>
            <a:pPr marL="0" indent="0">
              <a:buNone/>
            </a:pPr>
            <a:r>
              <a:rPr lang="de-DE" dirty="0"/>
              <a:t>                        </a:t>
            </a:r>
          </a:p>
          <a:p>
            <a:pPr marL="0" indent="0">
              <a:buNone/>
            </a:pPr>
            <a:endParaRPr lang="de-DE" dirty="0"/>
          </a:p>
        </p:txBody>
      </p:sp>
    </p:spTree>
    <p:extLst>
      <p:ext uri="{BB962C8B-B14F-4D97-AF65-F5344CB8AC3E}">
        <p14:creationId xmlns:p14="http://schemas.microsoft.com/office/powerpoint/2010/main" val="20665540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Text, Screenshot enthält.&#10;&#10;KI-generierte Inhalte können fehlerhaft sein.">
            <a:extLst>
              <a:ext uri="{FF2B5EF4-FFF2-40B4-BE49-F238E27FC236}">
                <a16:creationId xmlns:a16="http://schemas.microsoft.com/office/drawing/2014/main" id="{9073CC7E-96A4-8E81-6658-D450B3543A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6320" y="410868"/>
            <a:ext cx="10115132" cy="5670955"/>
          </a:xfrm>
        </p:spPr>
      </p:pic>
    </p:spTree>
    <p:extLst>
      <p:ext uri="{BB962C8B-B14F-4D97-AF65-F5344CB8AC3E}">
        <p14:creationId xmlns:p14="http://schemas.microsoft.com/office/powerpoint/2010/main" val="30288039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4B5028-1929-033F-2167-DFDD5AC96C74}"/>
              </a:ext>
            </a:extLst>
          </p:cNvPr>
          <p:cNvSpPr>
            <a:spLocks noGrp="1"/>
          </p:cNvSpPr>
          <p:nvPr>
            <p:ph type="title"/>
          </p:nvPr>
        </p:nvSpPr>
        <p:spPr/>
        <p:txBody>
          <a:bodyPr/>
          <a:lstStyle/>
          <a:p>
            <a:r>
              <a:rPr lang="de-DE" b="1" dirty="0"/>
              <a:t>NOONAN-SYNDROM (NS), Symptome pränatal 3:</a:t>
            </a:r>
          </a:p>
        </p:txBody>
      </p:sp>
      <p:sp>
        <p:nvSpPr>
          <p:cNvPr id="3" name="Inhaltsplatzhalter 2">
            <a:extLst>
              <a:ext uri="{FF2B5EF4-FFF2-40B4-BE49-F238E27FC236}">
                <a16:creationId xmlns:a16="http://schemas.microsoft.com/office/drawing/2014/main" id="{631DAC8B-D96F-2675-25B9-47971CC15203}"/>
              </a:ext>
            </a:extLst>
          </p:cNvPr>
          <p:cNvSpPr>
            <a:spLocks noGrp="1"/>
          </p:cNvSpPr>
          <p:nvPr>
            <p:ph idx="1"/>
          </p:nvPr>
        </p:nvSpPr>
        <p:spPr>
          <a:xfrm>
            <a:off x="1239252" y="1845734"/>
            <a:ext cx="9916427" cy="4023360"/>
          </a:xfrm>
        </p:spPr>
        <p:txBody>
          <a:bodyPr/>
          <a:lstStyle/>
          <a:p>
            <a:pPr marL="0" indent="0">
              <a:buNone/>
            </a:pPr>
            <a:endParaRPr lang="de-DE" dirty="0"/>
          </a:p>
          <a:p>
            <a:pPr marL="0" indent="0">
              <a:buNone/>
            </a:pPr>
            <a:r>
              <a:rPr lang="de-DE" dirty="0"/>
              <a:t>breite Nase,</a:t>
            </a:r>
          </a:p>
          <a:p>
            <a:pPr marL="0" indent="0">
              <a:buNone/>
            </a:pPr>
            <a:r>
              <a:rPr lang="de-DE" dirty="0"/>
              <a:t>geschrägte Lidachsen (zur Seite abfallende Lidachsen),</a:t>
            </a:r>
          </a:p>
          <a:p>
            <a:pPr marL="0" indent="0">
              <a:buNone/>
            </a:pPr>
            <a:r>
              <a:rPr lang="de-DE" dirty="0"/>
              <a:t>Ptosis: vollständiges oder auch teilweises Herabhängen eines oder</a:t>
            </a:r>
          </a:p>
          <a:p>
            <a:pPr marL="0" indent="0">
              <a:buNone/>
            </a:pPr>
            <a:r>
              <a:rPr lang="de-DE" dirty="0"/>
              <a:t>             beider Augenlider,</a:t>
            </a:r>
          </a:p>
          <a:p>
            <a:pPr marL="0" indent="0">
              <a:buNone/>
            </a:pPr>
            <a:r>
              <a:rPr lang="de-DE" dirty="0"/>
              <a:t>flügelförmige Halsfalten (</a:t>
            </a:r>
            <a:r>
              <a:rPr lang="de-DE" dirty="0" err="1"/>
              <a:t>pterygium</a:t>
            </a:r>
            <a:r>
              <a:rPr lang="de-DE" dirty="0"/>
              <a:t> </a:t>
            </a:r>
            <a:r>
              <a:rPr lang="de-DE" dirty="0" err="1"/>
              <a:t>colli</a:t>
            </a:r>
            <a:r>
              <a:rPr lang="de-DE" dirty="0"/>
              <a:t>).</a:t>
            </a:r>
          </a:p>
          <a:p>
            <a:pPr marL="0" indent="0">
              <a:buNone/>
            </a:pPr>
            <a:endParaRPr lang="de-DE" dirty="0"/>
          </a:p>
          <a:p>
            <a:pPr marL="0" indent="0">
              <a:buNone/>
            </a:pPr>
            <a:endParaRPr lang="de-DE" dirty="0"/>
          </a:p>
        </p:txBody>
      </p:sp>
    </p:spTree>
    <p:extLst>
      <p:ext uri="{BB962C8B-B14F-4D97-AF65-F5344CB8AC3E}">
        <p14:creationId xmlns:p14="http://schemas.microsoft.com/office/powerpoint/2010/main" val="26892502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Menschliches Gesicht, Text, Screenshot, Haut enthält.&#10;&#10;KI-generierte Inhalte können fehlerhaft sein.">
            <a:extLst>
              <a:ext uri="{FF2B5EF4-FFF2-40B4-BE49-F238E27FC236}">
                <a16:creationId xmlns:a16="http://schemas.microsoft.com/office/drawing/2014/main" id="{0A8C5C34-D9E3-A4EE-0B6F-33E6299C01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0839" y="325808"/>
            <a:ext cx="10400425" cy="5815045"/>
          </a:xfrm>
        </p:spPr>
      </p:pic>
    </p:spTree>
    <p:extLst>
      <p:ext uri="{BB962C8B-B14F-4D97-AF65-F5344CB8AC3E}">
        <p14:creationId xmlns:p14="http://schemas.microsoft.com/office/powerpoint/2010/main" val="3308915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Haut, Nahaufnahme, Orgel, Wimper enthält.&#10;&#10;KI-generierte Inhalte können fehlerhaft sein.">
            <a:extLst>
              <a:ext uri="{FF2B5EF4-FFF2-40B4-BE49-F238E27FC236}">
                <a16:creationId xmlns:a16="http://schemas.microsoft.com/office/drawing/2014/main" id="{8E9B25DA-7982-56D3-3307-6F0063374D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1957" y="145054"/>
            <a:ext cx="10386145" cy="6120812"/>
          </a:xfrm>
        </p:spPr>
      </p:pic>
    </p:spTree>
    <p:extLst>
      <p:ext uri="{BB962C8B-B14F-4D97-AF65-F5344CB8AC3E}">
        <p14:creationId xmlns:p14="http://schemas.microsoft.com/office/powerpoint/2010/main" val="27856941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Menschliches Gesicht, Person, Haut, Wange enthält.&#10;&#10;KI-generierte Inhalte können fehlerhaft sein.">
            <a:extLst>
              <a:ext uri="{FF2B5EF4-FFF2-40B4-BE49-F238E27FC236}">
                <a16:creationId xmlns:a16="http://schemas.microsoft.com/office/drawing/2014/main" id="{3332B1D1-4A4E-E0FC-435E-676766E008C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696494" y="0"/>
            <a:ext cx="4799012" cy="6411913"/>
          </a:xfrm>
        </p:spPr>
      </p:pic>
    </p:spTree>
    <p:extLst>
      <p:ext uri="{BB962C8B-B14F-4D97-AF65-F5344CB8AC3E}">
        <p14:creationId xmlns:p14="http://schemas.microsoft.com/office/powerpoint/2010/main" val="32932606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948547-39E2-17AB-39B5-4B7778D5F780}"/>
              </a:ext>
            </a:extLst>
          </p:cNvPr>
          <p:cNvSpPr>
            <a:spLocks noGrp="1"/>
          </p:cNvSpPr>
          <p:nvPr>
            <p:ph type="title"/>
          </p:nvPr>
        </p:nvSpPr>
        <p:spPr/>
        <p:txBody>
          <a:bodyPr/>
          <a:lstStyle/>
          <a:p>
            <a:r>
              <a:rPr lang="de-DE" b="1" dirty="0"/>
              <a:t>Erhöhte Nackenfalte (NT) und normaler Karyotyp 1</a:t>
            </a:r>
          </a:p>
        </p:txBody>
      </p:sp>
      <p:sp>
        <p:nvSpPr>
          <p:cNvPr id="3" name="Inhaltsplatzhalter 2">
            <a:extLst>
              <a:ext uri="{FF2B5EF4-FFF2-40B4-BE49-F238E27FC236}">
                <a16:creationId xmlns:a16="http://schemas.microsoft.com/office/drawing/2014/main" id="{83D6E615-BC3D-E5B2-804E-67483DB0BDF9}"/>
              </a:ext>
            </a:extLst>
          </p:cNvPr>
          <p:cNvSpPr>
            <a:spLocks noGrp="1"/>
          </p:cNvSpPr>
          <p:nvPr>
            <p:ph idx="1"/>
          </p:nvPr>
        </p:nvSpPr>
        <p:spPr/>
        <p:txBody>
          <a:bodyPr/>
          <a:lstStyle/>
          <a:p>
            <a:pPr marL="0" indent="0">
              <a:buNone/>
            </a:pPr>
            <a:endParaRPr lang="de-DE" dirty="0"/>
          </a:p>
          <a:p>
            <a:pPr marL="0" indent="0">
              <a:buNone/>
            </a:pPr>
            <a:r>
              <a:rPr lang="de-DE" u="sng" dirty="0"/>
              <a:t>Die Prognose ist von der Höhe und dem Verlauf der NT abhängig:</a:t>
            </a:r>
          </a:p>
          <a:p>
            <a:pPr marL="0" indent="0">
              <a:buNone/>
            </a:pPr>
            <a:r>
              <a:rPr lang="de-DE" dirty="0"/>
              <a:t>NT 2,5 – 3,5 mm: gute Prognose, besonders bei isoliertem Befund.</a:t>
            </a:r>
          </a:p>
          <a:p>
            <a:pPr marL="0" indent="0">
              <a:buNone/>
            </a:pPr>
            <a:r>
              <a:rPr lang="de-DE" dirty="0"/>
              <a:t>NT 3,5 – 4,4 mm: moderates Risiko für strukturelle Anomalien und</a:t>
            </a:r>
          </a:p>
          <a:p>
            <a:pPr marL="0" indent="0">
              <a:buNone/>
            </a:pPr>
            <a:r>
              <a:rPr lang="de-DE" dirty="0"/>
              <a:t>                                genetische Syndrome</a:t>
            </a:r>
          </a:p>
          <a:p>
            <a:pPr marL="0" indent="0">
              <a:buNone/>
            </a:pPr>
            <a:r>
              <a:rPr lang="de-DE" dirty="0"/>
              <a:t>NT größer als 4,5 mm: deutlich erhöhte Morbidität und Mortalität.</a:t>
            </a:r>
          </a:p>
          <a:p>
            <a:pPr marL="0" indent="0">
              <a:buNone/>
            </a:pPr>
            <a:r>
              <a:rPr lang="de-DE" dirty="0"/>
              <a:t>NT größer als 6 mm: hohe Wahrscheinlichkeit für eine </a:t>
            </a:r>
            <a:r>
              <a:rPr lang="de-DE" dirty="0" err="1"/>
              <a:t>RASopathie</a:t>
            </a:r>
            <a:r>
              <a:rPr lang="de-DE" dirty="0"/>
              <a:t> (NT = 7,9 mm oder höher hat</a:t>
            </a:r>
          </a:p>
          <a:p>
            <a:pPr marL="0" indent="0">
              <a:buNone/>
            </a:pPr>
            <a:r>
              <a:rPr lang="de-DE" dirty="0"/>
              <a:t>höchste Sensitivität (100%) und Spezifität (86%)</a:t>
            </a:r>
          </a:p>
        </p:txBody>
      </p:sp>
    </p:spTree>
    <p:extLst>
      <p:ext uri="{BB962C8B-B14F-4D97-AF65-F5344CB8AC3E}">
        <p14:creationId xmlns:p14="http://schemas.microsoft.com/office/powerpoint/2010/main" val="40033488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F2D296-137C-D5CC-B1C1-14B0063616AB}"/>
              </a:ext>
            </a:extLst>
          </p:cNvPr>
          <p:cNvSpPr>
            <a:spLocks noGrp="1"/>
          </p:cNvSpPr>
          <p:nvPr>
            <p:ph type="title"/>
          </p:nvPr>
        </p:nvSpPr>
        <p:spPr/>
        <p:txBody>
          <a:bodyPr/>
          <a:lstStyle/>
          <a:p>
            <a:r>
              <a:rPr lang="de-DE" b="1" dirty="0"/>
              <a:t>Erhöhte Nackenfalte (NT) und normaler Karyotyp 2</a:t>
            </a:r>
          </a:p>
        </p:txBody>
      </p:sp>
      <p:sp>
        <p:nvSpPr>
          <p:cNvPr id="3" name="Inhaltsplatzhalter 2">
            <a:extLst>
              <a:ext uri="{FF2B5EF4-FFF2-40B4-BE49-F238E27FC236}">
                <a16:creationId xmlns:a16="http://schemas.microsoft.com/office/drawing/2014/main" id="{1C3C2F14-77BB-8737-A2A2-9083711A81D4}"/>
              </a:ext>
            </a:extLst>
          </p:cNvPr>
          <p:cNvSpPr>
            <a:spLocks noGrp="1"/>
          </p:cNvSpPr>
          <p:nvPr>
            <p:ph idx="1"/>
          </p:nvPr>
        </p:nvSpPr>
        <p:spPr>
          <a:xfrm>
            <a:off x="1203158" y="1845734"/>
            <a:ext cx="9952522" cy="4023360"/>
          </a:xfrm>
        </p:spPr>
        <p:txBody>
          <a:bodyPr/>
          <a:lstStyle/>
          <a:p>
            <a:pPr marL="0" indent="0">
              <a:buNone/>
            </a:pPr>
            <a:endParaRPr lang="de-DE" dirty="0"/>
          </a:p>
          <a:p>
            <a:pPr marL="0" indent="0">
              <a:buNone/>
            </a:pPr>
            <a:r>
              <a:rPr lang="de-DE" dirty="0"/>
              <a:t>10% der dicken Nackenfalten (über 3,5 mm) haben Noonan-Syndrom.</a:t>
            </a:r>
          </a:p>
          <a:p>
            <a:pPr marL="0" indent="0">
              <a:buNone/>
            </a:pPr>
            <a:r>
              <a:rPr lang="de-DE" dirty="0"/>
              <a:t>Je größer die Nackenfalte ist und je länger sie persistiert, desto höher ist das Risiko für eine </a:t>
            </a:r>
            <a:r>
              <a:rPr lang="de-DE" dirty="0" err="1"/>
              <a:t>RASopathie</a:t>
            </a:r>
            <a:r>
              <a:rPr lang="de-DE" dirty="0"/>
              <a:t>.</a:t>
            </a:r>
          </a:p>
          <a:p>
            <a:pPr marL="0" indent="0">
              <a:buNone/>
            </a:pPr>
            <a:r>
              <a:rPr lang="de-DE" dirty="0"/>
              <a:t>Eine isolierte NT-Vergrößerung der NT von mehr als 5 mm ist verdächtig auf eine </a:t>
            </a:r>
            <a:r>
              <a:rPr lang="de-DE" dirty="0" err="1"/>
              <a:t>RASopathie</a:t>
            </a:r>
            <a:r>
              <a:rPr lang="de-DE" dirty="0"/>
              <a:t>.</a:t>
            </a:r>
          </a:p>
          <a:p>
            <a:pPr marL="0" indent="0">
              <a:buNone/>
            </a:pPr>
            <a:r>
              <a:rPr lang="de-DE" dirty="0"/>
              <a:t>NT größer als 3,5 mm und assoziiert mit einem anderen pathologischen Befund ist ebenso</a:t>
            </a:r>
          </a:p>
          <a:p>
            <a:pPr marL="0" indent="0">
              <a:buNone/>
            </a:pPr>
            <a:r>
              <a:rPr lang="de-DE" dirty="0"/>
              <a:t>verdächtig auf eine </a:t>
            </a:r>
            <a:r>
              <a:rPr lang="de-DE" dirty="0" err="1"/>
              <a:t>RASopathie</a:t>
            </a:r>
            <a:r>
              <a:rPr lang="de-DE" dirty="0"/>
              <a:t>.</a:t>
            </a:r>
          </a:p>
        </p:txBody>
      </p:sp>
    </p:spTree>
    <p:extLst>
      <p:ext uri="{BB962C8B-B14F-4D97-AF65-F5344CB8AC3E}">
        <p14:creationId xmlns:p14="http://schemas.microsoft.com/office/powerpoint/2010/main" val="1706289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1F316D-5DF0-52F7-AD08-7272A5FEDF18}"/>
              </a:ext>
            </a:extLst>
          </p:cNvPr>
          <p:cNvSpPr>
            <a:spLocks noGrp="1"/>
          </p:cNvSpPr>
          <p:nvPr>
            <p:ph type="title"/>
          </p:nvPr>
        </p:nvSpPr>
        <p:spPr/>
        <p:txBody>
          <a:bodyPr/>
          <a:lstStyle/>
          <a:p>
            <a:r>
              <a:rPr lang="de-DE" b="1" dirty="0"/>
              <a:t>RAS-Signalweg</a:t>
            </a:r>
          </a:p>
        </p:txBody>
      </p:sp>
      <p:sp>
        <p:nvSpPr>
          <p:cNvPr id="3" name="Inhaltsplatzhalter 2">
            <a:extLst>
              <a:ext uri="{FF2B5EF4-FFF2-40B4-BE49-F238E27FC236}">
                <a16:creationId xmlns:a16="http://schemas.microsoft.com/office/drawing/2014/main" id="{C67D8619-32D3-FB97-2E63-BAE43AE7F3D2}"/>
              </a:ext>
            </a:extLst>
          </p:cNvPr>
          <p:cNvSpPr>
            <a:spLocks noGrp="1"/>
          </p:cNvSpPr>
          <p:nvPr>
            <p:ph idx="1"/>
          </p:nvPr>
        </p:nvSpPr>
        <p:spPr/>
        <p:txBody>
          <a:bodyPr/>
          <a:lstStyle/>
          <a:p>
            <a:pPr marL="0" indent="0">
              <a:buNone/>
            </a:pPr>
            <a:endParaRPr lang="de-DE" dirty="0"/>
          </a:p>
          <a:p>
            <a:pPr marL="0" indent="0">
              <a:buNone/>
            </a:pPr>
            <a:r>
              <a:rPr lang="de-DE" dirty="0"/>
              <a:t>Die Funktion des RAS-Signalweges besteht darin, Signale aus dem extrazellulären Milieu in den Zellkern zu übertragen, wo spezifische Gene für Zellproliferation, Zelldifferenzierung, Zellmigration und </a:t>
            </a:r>
            <a:r>
              <a:rPr lang="de-DE" dirty="0" err="1"/>
              <a:t>Zellapoptose</a:t>
            </a:r>
            <a:r>
              <a:rPr lang="de-DE" dirty="0"/>
              <a:t> aktiviert werden.</a:t>
            </a:r>
          </a:p>
          <a:p>
            <a:pPr marL="0" indent="0">
              <a:buNone/>
            </a:pPr>
            <a:r>
              <a:rPr lang="de-DE" dirty="0"/>
              <a:t>Eine Fehlregulation dieses Signalweges, in dem mutierte RAS-Proteine ständig aktiviert bleiben (</a:t>
            </a:r>
            <a:r>
              <a:rPr lang="de-DE" u="sng" dirty="0"/>
              <a:t>Überaktivierung)</a:t>
            </a:r>
            <a:r>
              <a:rPr lang="de-DE" dirty="0"/>
              <a:t>, kann zu einem unkontrollierten Zellwachstum und somit zu einem Krebs führen.</a:t>
            </a:r>
          </a:p>
          <a:p>
            <a:pPr marL="0" indent="0">
              <a:buNone/>
            </a:pPr>
            <a:r>
              <a:rPr lang="de-DE" dirty="0"/>
              <a:t>RAS-Mutationen werden in jedem dritten malignen Tumor gefunden.</a:t>
            </a:r>
          </a:p>
          <a:p>
            <a:endParaRPr lang="de-DE" dirty="0"/>
          </a:p>
        </p:txBody>
      </p:sp>
    </p:spTree>
    <p:extLst>
      <p:ext uri="{BB962C8B-B14F-4D97-AF65-F5344CB8AC3E}">
        <p14:creationId xmlns:p14="http://schemas.microsoft.com/office/powerpoint/2010/main" val="29817459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E20AC-637B-19A8-B820-8FE1F20A9ADF}"/>
              </a:ext>
            </a:extLst>
          </p:cNvPr>
          <p:cNvSpPr>
            <a:spLocks noGrp="1"/>
          </p:cNvSpPr>
          <p:nvPr>
            <p:ph type="title"/>
          </p:nvPr>
        </p:nvSpPr>
        <p:spPr/>
        <p:txBody>
          <a:bodyPr/>
          <a:lstStyle/>
          <a:p>
            <a:r>
              <a:rPr lang="de-DE" b="1" dirty="0"/>
              <a:t>NOONAN-SYNDROM (NS), Symptome postnatal 1</a:t>
            </a:r>
          </a:p>
        </p:txBody>
      </p:sp>
      <p:sp>
        <p:nvSpPr>
          <p:cNvPr id="3" name="Inhaltsplatzhalter 2">
            <a:extLst>
              <a:ext uri="{FF2B5EF4-FFF2-40B4-BE49-F238E27FC236}">
                <a16:creationId xmlns:a16="http://schemas.microsoft.com/office/drawing/2014/main" id="{79809C22-FB53-F417-AAE2-2450C1925417}"/>
              </a:ext>
            </a:extLst>
          </p:cNvPr>
          <p:cNvSpPr>
            <a:spLocks noGrp="1"/>
          </p:cNvSpPr>
          <p:nvPr>
            <p:ph idx="1"/>
          </p:nvPr>
        </p:nvSpPr>
        <p:spPr/>
        <p:txBody>
          <a:bodyPr/>
          <a:lstStyle/>
          <a:p>
            <a:pPr marL="0" indent="0">
              <a:buNone/>
            </a:pPr>
            <a:endParaRPr lang="de-DE" dirty="0"/>
          </a:p>
          <a:p>
            <a:pPr marL="360363" indent="-360363">
              <a:buFont typeface="Arial" panose="020B0604020202020204" pitchFamily="34" charset="0"/>
              <a:buChar char="•"/>
            </a:pPr>
            <a:r>
              <a:rPr lang="de-DE" dirty="0"/>
              <a:t>Wachstumsverzögerung (50%), selten in Verbindung mit Wachstumshormonmangel,</a:t>
            </a:r>
          </a:p>
          <a:p>
            <a:pPr marL="360363" indent="-360363">
              <a:buFont typeface="Arial" panose="020B0604020202020204" pitchFamily="34" charset="0"/>
              <a:buChar char="•"/>
            </a:pPr>
            <a:r>
              <a:rPr lang="de-DE" dirty="0"/>
              <a:t>Endgröße Frauen: 150 – 155 cm,</a:t>
            </a:r>
          </a:p>
          <a:p>
            <a:pPr marL="360363" indent="-360363">
              <a:buFont typeface="Arial" panose="020B0604020202020204" pitchFamily="34" charset="0"/>
              <a:buChar char="•"/>
            </a:pPr>
            <a:r>
              <a:rPr lang="de-DE" dirty="0"/>
              <a:t>Endgröße Männer: 162 – 168 cm,</a:t>
            </a:r>
          </a:p>
          <a:p>
            <a:pPr marL="360363" indent="-360363">
              <a:buFont typeface="Arial" panose="020B0604020202020204" pitchFamily="34" charset="0"/>
              <a:buChar char="•"/>
            </a:pPr>
            <a:r>
              <a:rPr lang="de-DE" dirty="0"/>
              <a:t>hypertrophe Kardiomyopathie (20 %),</a:t>
            </a:r>
          </a:p>
          <a:p>
            <a:pPr marL="360363" indent="-360363">
              <a:buFont typeface="Arial" panose="020B0604020202020204" pitchFamily="34" charset="0"/>
              <a:buChar char="•"/>
            </a:pPr>
            <a:r>
              <a:rPr lang="de-DE" dirty="0"/>
              <a:t>Kryptorchismus (70%),</a:t>
            </a:r>
          </a:p>
          <a:p>
            <a:pPr marL="360363" indent="-360363">
              <a:buFont typeface="Arial" panose="020B0604020202020204" pitchFamily="34" charset="0"/>
              <a:buChar char="•"/>
            </a:pPr>
            <a:r>
              <a:rPr lang="de-DE" dirty="0"/>
              <a:t>verzögerte motorische und kognitive Entwicklung, Intelligenzminderung (10 – 20%), verzögertes</a:t>
            </a:r>
          </a:p>
          <a:p>
            <a:pPr marL="360363" indent="-360363">
              <a:buFont typeface="Arial" panose="020B0604020202020204" pitchFamily="34" charset="0"/>
              <a:buChar char="•"/>
            </a:pPr>
            <a:r>
              <a:rPr lang="de-DE" dirty="0"/>
              <a:t>Sprechen und Lernschwierigkeiten,</a:t>
            </a:r>
          </a:p>
        </p:txBody>
      </p:sp>
    </p:spTree>
    <p:extLst>
      <p:ext uri="{BB962C8B-B14F-4D97-AF65-F5344CB8AC3E}">
        <p14:creationId xmlns:p14="http://schemas.microsoft.com/office/powerpoint/2010/main" val="5494677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D5EC4-DBC7-54CB-C021-BB2873A73A97}"/>
              </a:ext>
            </a:extLst>
          </p:cNvPr>
          <p:cNvSpPr>
            <a:spLocks noGrp="1"/>
          </p:cNvSpPr>
          <p:nvPr>
            <p:ph type="title"/>
          </p:nvPr>
        </p:nvSpPr>
        <p:spPr/>
        <p:txBody>
          <a:bodyPr/>
          <a:lstStyle/>
          <a:p>
            <a:r>
              <a:rPr lang="de-DE" b="1" dirty="0"/>
              <a:t>Noonan-Syndrom (NS), Symptome postnatal 2</a:t>
            </a:r>
          </a:p>
        </p:txBody>
      </p:sp>
      <p:sp>
        <p:nvSpPr>
          <p:cNvPr id="3" name="Inhaltsplatzhalter 2">
            <a:extLst>
              <a:ext uri="{FF2B5EF4-FFF2-40B4-BE49-F238E27FC236}">
                <a16:creationId xmlns:a16="http://schemas.microsoft.com/office/drawing/2014/main" id="{18CDFF29-64D6-6D4A-61AD-A7903067CA59}"/>
              </a:ext>
            </a:extLst>
          </p:cNvPr>
          <p:cNvSpPr>
            <a:spLocks noGrp="1"/>
          </p:cNvSpPr>
          <p:nvPr>
            <p:ph idx="1"/>
          </p:nvPr>
        </p:nvSpPr>
        <p:spPr/>
        <p:txBody>
          <a:bodyPr/>
          <a:lstStyle/>
          <a:p>
            <a:pPr marL="265113" indent="-265113">
              <a:buFont typeface="Arial" panose="020B0604020202020204" pitchFamily="34" charset="0"/>
              <a:buChar char="•"/>
            </a:pPr>
            <a:r>
              <a:rPr lang="de-DE" dirty="0"/>
              <a:t>die Kinder haben auch eine auffällig blasblaue Iris,</a:t>
            </a:r>
          </a:p>
          <a:p>
            <a:pPr marL="265113" indent="-265113">
              <a:buFont typeface="Arial" panose="020B0604020202020204" pitchFamily="34" charset="0"/>
              <a:buChar char="•"/>
            </a:pPr>
            <a:r>
              <a:rPr lang="de-DE" dirty="0"/>
              <a:t>das kumulative Krebsrisiko beträgt 4% (juvenile </a:t>
            </a:r>
            <a:r>
              <a:rPr lang="de-DE" dirty="0" err="1"/>
              <a:t>myelomonozytäre</a:t>
            </a:r>
            <a:r>
              <a:rPr lang="de-DE" dirty="0"/>
              <a:t> Leukämie (JMML), diff.-BB alle 3 – 6 Monate bis zum 5. LJ,</a:t>
            </a:r>
          </a:p>
          <a:p>
            <a:pPr marL="265113" indent="-265113">
              <a:buFont typeface="Arial" panose="020B0604020202020204" pitchFamily="34" charset="0"/>
              <a:buChar char="•"/>
            </a:pPr>
            <a:r>
              <a:rPr lang="de-DE" dirty="0"/>
              <a:t>akute lymphatische Leukämie,</a:t>
            </a:r>
          </a:p>
          <a:p>
            <a:pPr marL="265113" indent="-265113">
              <a:buFont typeface="Arial" panose="020B0604020202020204" pitchFamily="34" charset="0"/>
              <a:buChar char="•"/>
            </a:pPr>
            <a:r>
              <a:rPr lang="de-DE" dirty="0"/>
              <a:t>Neuroblastome.</a:t>
            </a:r>
          </a:p>
        </p:txBody>
      </p:sp>
    </p:spTree>
    <p:extLst>
      <p:ext uri="{BB962C8B-B14F-4D97-AF65-F5344CB8AC3E}">
        <p14:creationId xmlns:p14="http://schemas.microsoft.com/office/powerpoint/2010/main" val="19808439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E4F121-6C8C-E918-B697-70C285616A4C}"/>
              </a:ext>
            </a:extLst>
          </p:cNvPr>
          <p:cNvSpPr>
            <a:spLocks noGrp="1"/>
          </p:cNvSpPr>
          <p:nvPr>
            <p:ph type="title"/>
          </p:nvPr>
        </p:nvSpPr>
        <p:spPr/>
        <p:txBody>
          <a:bodyPr/>
          <a:lstStyle/>
          <a:p>
            <a:r>
              <a:rPr lang="de-DE" b="1" dirty="0"/>
              <a:t>PROGNOSE des Noonan-Syndroms und anderen </a:t>
            </a:r>
            <a:r>
              <a:rPr lang="de-DE" b="1" dirty="0" err="1"/>
              <a:t>RASopathien</a:t>
            </a:r>
            <a:endParaRPr lang="de-DE" b="1" dirty="0"/>
          </a:p>
        </p:txBody>
      </p:sp>
      <p:sp>
        <p:nvSpPr>
          <p:cNvPr id="3" name="Inhaltsplatzhalter 2">
            <a:extLst>
              <a:ext uri="{FF2B5EF4-FFF2-40B4-BE49-F238E27FC236}">
                <a16:creationId xmlns:a16="http://schemas.microsoft.com/office/drawing/2014/main" id="{433DCCD9-D877-DB98-A66A-318CC006C5B6}"/>
              </a:ext>
            </a:extLst>
          </p:cNvPr>
          <p:cNvSpPr>
            <a:spLocks noGrp="1"/>
          </p:cNvSpPr>
          <p:nvPr>
            <p:ph idx="1"/>
          </p:nvPr>
        </p:nvSpPr>
        <p:spPr>
          <a:xfrm>
            <a:off x="1191126" y="1845734"/>
            <a:ext cx="9964553" cy="4023360"/>
          </a:xfrm>
        </p:spPr>
        <p:txBody>
          <a:bodyPr/>
          <a:lstStyle/>
          <a:p>
            <a:pPr marL="0" indent="0">
              <a:buNone/>
            </a:pPr>
            <a:endParaRPr lang="de-DE" dirty="0"/>
          </a:p>
          <a:p>
            <a:pPr marL="0" indent="0">
              <a:buNone/>
            </a:pPr>
            <a:r>
              <a:rPr lang="de-DE" dirty="0"/>
              <a:t>Vom Noonan-Syndrom existieren verschiedene Varianten (variable </a:t>
            </a:r>
            <a:r>
              <a:rPr lang="de-DE" dirty="0" err="1"/>
              <a:t>Expresivität</a:t>
            </a:r>
            <a:r>
              <a:rPr lang="de-DE" dirty="0"/>
              <a:t>), in 20 -50% ist das Syndrom familiär bedingt.</a:t>
            </a:r>
          </a:p>
          <a:p>
            <a:pPr marL="0" indent="0">
              <a:buNone/>
            </a:pPr>
            <a:r>
              <a:rPr lang="de-DE" dirty="0"/>
              <a:t>Die Übertragung geschieht in der Regel durch die Mutter, da die männlichen Patienten meistens steril  sind.</a:t>
            </a:r>
          </a:p>
          <a:p>
            <a:pPr marL="0" indent="0">
              <a:buNone/>
            </a:pPr>
            <a:r>
              <a:rPr lang="de-DE" dirty="0"/>
              <a:t>Angeborene Herzfehler (</a:t>
            </a:r>
            <a:r>
              <a:rPr lang="de-DE" dirty="0" err="1"/>
              <a:t>Pulmonalstenosen</a:t>
            </a:r>
            <a:r>
              <a:rPr lang="de-DE" dirty="0"/>
              <a:t> mit 70%, ASD, VSD und AVSD, Abnormalitäten der Mitralklappe, </a:t>
            </a:r>
            <a:r>
              <a:rPr lang="de-DE" dirty="0" err="1"/>
              <a:t>CoA</a:t>
            </a:r>
            <a:r>
              <a:rPr lang="de-DE" dirty="0"/>
              <a:t> und andere) beeinflussen die Prognose.</a:t>
            </a:r>
          </a:p>
          <a:p>
            <a:pPr marL="0" indent="0">
              <a:buNone/>
            </a:pPr>
            <a:r>
              <a:rPr lang="de-DE" dirty="0"/>
              <a:t>Leukämie und andere Krebserkrankungen haben unterschiedliche Morbidität/Mortalität.</a:t>
            </a:r>
          </a:p>
        </p:txBody>
      </p:sp>
    </p:spTree>
    <p:extLst>
      <p:ext uri="{BB962C8B-B14F-4D97-AF65-F5344CB8AC3E}">
        <p14:creationId xmlns:p14="http://schemas.microsoft.com/office/powerpoint/2010/main" val="22814004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27B6A3-17CE-5284-3006-95914EF5406C}"/>
              </a:ext>
            </a:extLst>
          </p:cNvPr>
          <p:cNvSpPr>
            <a:spLocks noGrp="1"/>
          </p:cNvSpPr>
          <p:nvPr>
            <p:ph type="title"/>
          </p:nvPr>
        </p:nvSpPr>
        <p:spPr/>
        <p:txBody>
          <a:bodyPr/>
          <a:lstStyle/>
          <a:p>
            <a:r>
              <a:rPr lang="de-DE" b="1" dirty="0"/>
              <a:t>PROGNOSE des Noonan-Syndroms und anderen </a:t>
            </a:r>
            <a:r>
              <a:rPr lang="de-DE" b="1" dirty="0" err="1"/>
              <a:t>RASopathien</a:t>
            </a:r>
            <a:endParaRPr lang="de-DE" b="1" dirty="0"/>
          </a:p>
        </p:txBody>
      </p:sp>
      <p:sp>
        <p:nvSpPr>
          <p:cNvPr id="3" name="Inhaltsplatzhalter 2">
            <a:extLst>
              <a:ext uri="{FF2B5EF4-FFF2-40B4-BE49-F238E27FC236}">
                <a16:creationId xmlns:a16="http://schemas.microsoft.com/office/drawing/2014/main" id="{4846FC71-5081-CDF0-40C3-405C4AA0CC75}"/>
              </a:ext>
            </a:extLst>
          </p:cNvPr>
          <p:cNvSpPr>
            <a:spLocks noGrp="1"/>
          </p:cNvSpPr>
          <p:nvPr>
            <p:ph idx="1"/>
          </p:nvPr>
        </p:nvSpPr>
        <p:spPr/>
        <p:txBody>
          <a:bodyPr/>
          <a:lstStyle/>
          <a:p>
            <a:pPr marL="0" indent="0">
              <a:buNone/>
            </a:pPr>
            <a:endParaRPr lang="de-DE" dirty="0"/>
          </a:p>
          <a:p>
            <a:pPr marL="0" indent="0">
              <a:buNone/>
            </a:pPr>
            <a:r>
              <a:rPr lang="de-DE" dirty="0"/>
              <a:t>30% der Kinder haben intellektuelle Defizite, diese sind aber vorwiegend mild, eine geistige Behinderung ist z. B. beim Noonan-Syndrom eine Ausnahme</a:t>
            </a:r>
          </a:p>
          <a:p>
            <a:pPr marL="0" indent="0">
              <a:buNone/>
            </a:pPr>
            <a:r>
              <a:rPr lang="de-DE" dirty="0"/>
              <a:t>Kognitive Prognose entspricht bei Noonan-Syndrom etwa einer Prognose eines Klinefelter-Syndroms.</a:t>
            </a:r>
          </a:p>
          <a:p>
            <a:pPr marL="0" indent="0">
              <a:buNone/>
            </a:pPr>
            <a:r>
              <a:rPr lang="de-DE" dirty="0"/>
              <a:t>Prognostisch besteht auch eine deutliche Abhängigkeit vom Genotyp: Mutationen in SOS 1- und wahrscheinlich auch in SOS 2-Variationenhaben selten relevante Einschränkungen.</a:t>
            </a:r>
          </a:p>
        </p:txBody>
      </p:sp>
    </p:spTree>
    <p:extLst>
      <p:ext uri="{BB962C8B-B14F-4D97-AF65-F5344CB8AC3E}">
        <p14:creationId xmlns:p14="http://schemas.microsoft.com/office/powerpoint/2010/main" val="38502225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523B3B-0D4F-E6D5-24AF-46F852EA4C16}"/>
              </a:ext>
            </a:extLst>
          </p:cNvPr>
          <p:cNvSpPr>
            <a:spLocks noGrp="1"/>
          </p:cNvSpPr>
          <p:nvPr>
            <p:ph type="title"/>
          </p:nvPr>
        </p:nvSpPr>
        <p:spPr/>
        <p:txBody>
          <a:bodyPr/>
          <a:lstStyle/>
          <a:p>
            <a:r>
              <a:rPr lang="de-DE" b="1" dirty="0"/>
              <a:t>Wiederholungsrisiken einer </a:t>
            </a:r>
            <a:r>
              <a:rPr lang="de-DE" b="1" dirty="0" err="1"/>
              <a:t>RASopathie</a:t>
            </a:r>
            <a:endParaRPr lang="de-DE" b="1" dirty="0"/>
          </a:p>
        </p:txBody>
      </p:sp>
      <p:sp>
        <p:nvSpPr>
          <p:cNvPr id="3" name="Inhaltsplatzhalter 2">
            <a:extLst>
              <a:ext uri="{FF2B5EF4-FFF2-40B4-BE49-F238E27FC236}">
                <a16:creationId xmlns:a16="http://schemas.microsoft.com/office/drawing/2014/main" id="{7AC7B5CF-0E2C-387C-5976-9884C424D6D4}"/>
              </a:ext>
            </a:extLst>
          </p:cNvPr>
          <p:cNvSpPr>
            <a:spLocks noGrp="1"/>
          </p:cNvSpPr>
          <p:nvPr>
            <p:ph idx="1"/>
          </p:nvPr>
        </p:nvSpPr>
        <p:spPr>
          <a:xfrm>
            <a:off x="1191126" y="1845734"/>
            <a:ext cx="9964554" cy="4023360"/>
          </a:xfrm>
        </p:spPr>
        <p:txBody>
          <a:bodyPr/>
          <a:lstStyle/>
          <a:p>
            <a:pPr marL="0" indent="0">
              <a:buNone/>
            </a:pPr>
            <a:endParaRPr lang="de-DE" dirty="0"/>
          </a:p>
          <a:p>
            <a:pPr marL="0" indent="0">
              <a:buNone/>
            </a:pPr>
            <a:r>
              <a:rPr lang="de-DE" dirty="0"/>
              <a:t>De </a:t>
            </a:r>
            <a:r>
              <a:rPr lang="de-DE" dirty="0" err="1"/>
              <a:t>novo</a:t>
            </a:r>
            <a:r>
              <a:rPr lang="de-DE" dirty="0"/>
              <a:t> Varianten 1 – 2%,</a:t>
            </a:r>
          </a:p>
          <a:p>
            <a:pPr marL="0" indent="0">
              <a:buNone/>
            </a:pPr>
            <a:r>
              <a:rPr lang="de-DE" dirty="0"/>
              <a:t>autosomal-rezessive Vererbung (sehr selten, NS 2 und NS 14): 25%,</a:t>
            </a:r>
          </a:p>
          <a:p>
            <a:pPr marL="0" indent="0">
              <a:buNone/>
            </a:pPr>
            <a:r>
              <a:rPr lang="de-DE" dirty="0"/>
              <a:t>autosomal-dominante Vererbung: 50%</a:t>
            </a:r>
          </a:p>
        </p:txBody>
      </p:sp>
    </p:spTree>
    <p:extLst>
      <p:ext uri="{BB962C8B-B14F-4D97-AF65-F5344CB8AC3E}">
        <p14:creationId xmlns:p14="http://schemas.microsoft.com/office/powerpoint/2010/main" val="10592462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2A94AB-B8AD-B1C2-1AEA-CD126D15A039}"/>
              </a:ext>
            </a:extLst>
          </p:cNvPr>
          <p:cNvSpPr>
            <a:spLocks noGrp="1"/>
          </p:cNvSpPr>
          <p:nvPr>
            <p:ph type="title"/>
          </p:nvPr>
        </p:nvSpPr>
        <p:spPr/>
        <p:txBody>
          <a:bodyPr/>
          <a:lstStyle/>
          <a:p>
            <a:r>
              <a:rPr lang="de-DE" b="1" dirty="0"/>
              <a:t>Hypertrophe Kardiomyopathie (HCM) 1</a:t>
            </a:r>
          </a:p>
        </p:txBody>
      </p:sp>
      <p:sp>
        <p:nvSpPr>
          <p:cNvPr id="3" name="Inhaltsplatzhalter 2">
            <a:extLst>
              <a:ext uri="{FF2B5EF4-FFF2-40B4-BE49-F238E27FC236}">
                <a16:creationId xmlns:a16="http://schemas.microsoft.com/office/drawing/2014/main" id="{2100E2B7-F709-26B9-0655-A4E4DB30ADB1}"/>
              </a:ext>
            </a:extLst>
          </p:cNvPr>
          <p:cNvSpPr>
            <a:spLocks noGrp="1"/>
          </p:cNvSpPr>
          <p:nvPr>
            <p:ph idx="1"/>
          </p:nvPr>
        </p:nvSpPr>
        <p:spPr>
          <a:xfrm>
            <a:off x="1227220" y="1845734"/>
            <a:ext cx="9928459" cy="4023360"/>
          </a:xfrm>
        </p:spPr>
        <p:txBody>
          <a:bodyPr/>
          <a:lstStyle/>
          <a:p>
            <a:pPr marL="0" indent="0">
              <a:buNone/>
            </a:pPr>
            <a:endParaRPr lang="de-DE" dirty="0"/>
          </a:p>
          <a:p>
            <a:pPr marL="0" indent="0">
              <a:buNone/>
            </a:pPr>
            <a:r>
              <a:rPr lang="de-DE" dirty="0"/>
              <a:t>HCM ist eine monogen erbliche Erkrankung.</a:t>
            </a:r>
          </a:p>
          <a:p>
            <a:pPr marL="0" indent="0">
              <a:buNone/>
            </a:pPr>
            <a:r>
              <a:rPr lang="de-DE" dirty="0"/>
              <a:t>Erbgang ist autosomal dominant.</a:t>
            </a:r>
          </a:p>
          <a:p>
            <a:pPr marL="0" indent="0">
              <a:buNone/>
            </a:pPr>
            <a:r>
              <a:rPr lang="de-DE" dirty="0"/>
              <a:t>Prävalenz: 1 : 500.</a:t>
            </a:r>
          </a:p>
          <a:p>
            <a:pPr marL="0" indent="0">
              <a:buNone/>
            </a:pPr>
            <a:r>
              <a:rPr lang="de-DE" dirty="0"/>
              <a:t>Genotyp: es sind mehr als 1500 Gendefekte (Mutationen) auf über 27 Genorten bekannt.</a:t>
            </a:r>
          </a:p>
          <a:p>
            <a:pPr marL="0" indent="0">
              <a:buNone/>
            </a:pPr>
            <a:r>
              <a:rPr lang="de-DE" dirty="0"/>
              <a:t>Das klinische Bild ist linksventrikuläre Hypertrophie in der Echokardiographie, auch in der fetalen Echokardiographie.</a:t>
            </a:r>
          </a:p>
          <a:p>
            <a:pPr marL="0" indent="0">
              <a:buNone/>
            </a:pPr>
            <a:r>
              <a:rPr lang="de-DE" dirty="0"/>
              <a:t>Beispiel Noonan-Syndrom: etwa 20% der Kinder mit Noonan-Syndrom entwickeln hypertrophe Kardiomyopathie.</a:t>
            </a:r>
          </a:p>
        </p:txBody>
      </p:sp>
    </p:spTree>
    <p:extLst>
      <p:ext uri="{BB962C8B-B14F-4D97-AF65-F5344CB8AC3E}">
        <p14:creationId xmlns:p14="http://schemas.microsoft.com/office/powerpoint/2010/main" val="31192018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Schuhwerk enthält.&#10;&#10;KI-generierte Inhalte können fehlerhaft sein.">
            <a:extLst>
              <a:ext uri="{FF2B5EF4-FFF2-40B4-BE49-F238E27FC236}">
                <a16:creationId xmlns:a16="http://schemas.microsoft.com/office/drawing/2014/main" id="{6A39F8FC-3F08-6928-25A3-2BB4A65060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2203531" cy="7751135"/>
          </a:xfrm>
        </p:spPr>
      </p:pic>
    </p:spTree>
    <p:extLst>
      <p:ext uri="{BB962C8B-B14F-4D97-AF65-F5344CB8AC3E}">
        <p14:creationId xmlns:p14="http://schemas.microsoft.com/office/powerpoint/2010/main" val="17095720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nhaltsplatzhalter 4" descr="Ein Bild, das medizinische Bildgebung, Radiologie, pränataler Ultraschall, medizinisches Bildgebungsverfahren enthält.&#10;&#10;KI-generierte Inhalte können fehlerhaft sein.">
            <a:extLst>
              <a:ext uri="{FF2B5EF4-FFF2-40B4-BE49-F238E27FC236}">
                <a16:creationId xmlns:a16="http://schemas.microsoft.com/office/drawing/2014/main" id="{38115E64-3A28-032A-76B3-15DB97A2A53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3590"/>
          <a:stretch>
            <a:fillRect/>
          </a:stretch>
        </p:blipFill>
        <p:spPr>
          <a:xfrm>
            <a:off x="3488104" y="219670"/>
            <a:ext cx="5028576" cy="6418660"/>
          </a:xfrm>
        </p:spPr>
      </p:pic>
    </p:spTree>
    <p:extLst>
      <p:ext uri="{BB962C8B-B14F-4D97-AF65-F5344CB8AC3E}">
        <p14:creationId xmlns:p14="http://schemas.microsoft.com/office/powerpoint/2010/main" val="20222033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E159B7-0FAE-F808-A3B4-0426FCE35FCE}"/>
              </a:ext>
            </a:extLst>
          </p:cNvPr>
          <p:cNvSpPr>
            <a:spLocks noGrp="1"/>
          </p:cNvSpPr>
          <p:nvPr>
            <p:ph type="title"/>
          </p:nvPr>
        </p:nvSpPr>
        <p:spPr/>
        <p:txBody>
          <a:bodyPr/>
          <a:lstStyle/>
          <a:p>
            <a:r>
              <a:rPr lang="de-DE" b="1" dirty="0"/>
              <a:t>Hypertrophe Kardiomyopathie (HCM) 2</a:t>
            </a:r>
          </a:p>
        </p:txBody>
      </p:sp>
      <p:sp>
        <p:nvSpPr>
          <p:cNvPr id="3" name="Inhaltsplatzhalter 2">
            <a:extLst>
              <a:ext uri="{FF2B5EF4-FFF2-40B4-BE49-F238E27FC236}">
                <a16:creationId xmlns:a16="http://schemas.microsoft.com/office/drawing/2014/main" id="{36BA0564-E6E3-CCCB-70CF-7473B004C32C}"/>
              </a:ext>
            </a:extLst>
          </p:cNvPr>
          <p:cNvSpPr>
            <a:spLocks noGrp="1"/>
          </p:cNvSpPr>
          <p:nvPr>
            <p:ph idx="1"/>
          </p:nvPr>
        </p:nvSpPr>
        <p:spPr>
          <a:xfrm>
            <a:off x="1215188" y="1845734"/>
            <a:ext cx="9940491" cy="4023360"/>
          </a:xfrm>
        </p:spPr>
        <p:txBody>
          <a:bodyPr/>
          <a:lstStyle/>
          <a:p>
            <a:pPr marL="0" indent="0">
              <a:buNone/>
            </a:pPr>
            <a:endParaRPr lang="de-DE" dirty="0"/>
          </a:p>
          <a:p>
            <a:pPr marL="0" indent="0">
              <a:buNone/>
            </a:pPr>
            <a:r>
              <a:rPr lang="de-DE" dirty="0"/>
              <a:t>Inzwischen wird die HCM erfolgreich mit den sog. MEK-Inhibitoren therapiert.</a:t>
            </a:r>
          </a:p>
        </p:txBody>
      </p:sp>
    </p:spTree>
    <p:extLst>
      <p:ext uri="{BB962C8B-B14F-4D97-AF65-F5344CB8AC3E}">
        <p14:creationId xmlns:p14="http://schemas.microsoft.com/office/powerpoint/2010/main" val="31642543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7038B0-B6E3-380E-F485-1572E92B89CB}"/>
              </a:ext>
            </a:extLst>
          </p:cNvPr>
          <p:cNvSpPr>
            <a:spLocks noGrp="1"/>
          </p:cNvSpPr>
          <p:nvPr>
            <p:ph type="title"/>
          </p:nvPr>
        </p:nvSpPr>
        <p:spPr/>
        <p:txBody>
          <a:bodyPr/>
          <a:lstStyle/>
          <a:p>
            <a:r>
              <a:rPr lang="de-DE" b="1" dirty="0"/>
              <a:t>MEK-Inhibitoren 1</a:t>
            </a:r>
          </a:p>
        </p:txBody>
      </p:sp>
      <p:sp>
        <p:nvSpPr>
          <p:cNvPr id="3" name="Inhaltsplatzhalter 2">
            <a:extLst>
              <a:ext uri="{FF2B5EF4-FFF2-40B4-BE49-F238E27FC236}">
                <a16:creationId xmlns:a16="http://schemas.microsoft.com/office/drawing/2014/main" id="{29DF847D-90AA-E751-107F-1BBA88E25466}"/>
              </a:ext>
            </a:extLst>
          </p:cNvPr>
          <p:cNvSpPr>
            <a:spLocks noGrp="1"/>
          </p:cNvSpPr>
          <p:nvPr>
            <p:ph idx="1"/>
          </p:nvPr>
        </p:nvSpPr>
        <p:spPr>
          <a:xfrm>
            <a:off x="1215188" y="1845734"/>
            <a:ext cx="9940491" cy="4023360"/>
          </a:xfrm>
        </p:spPr>
        <p:txBody>
          <a:bodyPr/>
          <a:lstStyle/>
          <a:p>
            <a:pPr marL="0" indent="0">
              <a:buNone/>
            </a:pPr>
            <a:endParaRPr lang="de-DE" dirty="0"/>
          </a:p>
          <a:p>
            <a:pPr marL="0" indent="0">
              <a:buNone/>
            </a:pPr>
            <a:r>
              <a:rPr lang="de-DE" dirty="0" err="1"/>
              <a:t>Mitogen</a:t>
            </a:r>
            <a:r>
              <a:rPr lang="de-DE" dirty="0"/>
              <a:t>-aktivierte-Proteinkinase (MEK)-Inhibitoren sind Hemmstoffe des MAP-</a:t>
            </a:r>
            <a:r>
              <a:rPr lang="de-DE" dirty="0" err="1"/>
              <a:t>Kinaseweges</a:t>
            </a:r>
            <a:r>
              <a:rPr lang="de-DE" dirty="0"/>
              <a:t>.</a:t>
            </a:r>
          </a:p>
          <a:p>
            <a:pPr marL="0" indent="0">
              <a:buNone/>
            </a:pPr>
            <a:r>
              <a:rPr lang="de-DE" dirty="0"/>
              <a:t>Eine Dysregulation des MAPK-Signalweges tritt  bei mehr als einem Drittel aller malignen Erkrankungen auf.</a:t>
            </a:r>
          </a:p>
          <a:p>
            <a:pPr marL="0" indent="0">
              <a:buNone/>
            </a:pPr>
            <a:r>
              <a:rPr lang="de-DE" dirty="0"/>
              <a:t>MEK-Inhibitoren werden in der Onkologie zur Behandlung verschiedener Krebserkrankungen eingesetzt (Melanome, plexiforme Neurofibrome bei Neurofibromatose Typ 1, nicht kleinzellige Bronchialkarzinome). Eine kombinierte BRAF- und MEK-Inhibition verbessert die Prognose.</a:t>
            </a:r>
          </a:p>
          <a:p>
            <a:pPr marL="0" indent="0">
              <a:buNone/>
            </a:pPr>
            <a:endParaRPr lang="de-DE" dirty="0"/>
          </a:p>
        </p:txBody>
      </p:sp>
    </p:spTree>
    <p:extLst>
      <p:ext uri="{BB962C8B-B14F-4D97-AF65-F5344CB8AC3E}">
        <p14:creationId xmlns:p14="http://schemas.microsoft.com/office/powerpoint/2010/main" val="2272434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D5A4BA-1E23-F2C3-FF13-DE6CDA5A9332}"/>
              </a:ext>
            </a:extLst>
          </p:cNvPr>
          <p:cNvSpPr>
            <a:spLocks noGrp="1"/>
          </p:cNvSpPr>
          <p:nvPr>
            <p:ph type="title"/>
          </p:nvPr>
        </p:nvSpPr>
        <p:spPr/>
        <p:txBody>
          <a:bodyPr/>
          <a:lstStyle/>
          <a:p>
            <a:r>
              <a:rPr lang="de-DE" b="1" dirty="0"/>
              <a:t>Beispiele einiger Mutationen</a:t>
            </a:r>
          </a:p>
        </p:txBody>
      </p:sp>
      <p:sp>
        <p:nvSpPr>
          <p:cNvPr id="3" name="Inhaltsplatzhalter 2">
            <a:extLst>
              <a:ext uri="{FF2B5EF4-FFF2-40B4-BE49-F238E27FC236}">
                <a16:creationId xmlns:a16="http://schemas.microsoft.com/office/drawing/2014/main" id="{A9FCBE80-03E5-70D0-8AFF-2DDC797F309B}"/>
              </a:ext>
            </a:extLst>
          </p:cNvPr>
          <p:cNvSpPr>
            <a:spLocks noGrp="1"/>
          </p:cNvSpPr>
          <p:nvPr>
            <p:ph idx="1"/>
          </p:nvPr>
        </p:nvSpPr>
        <p:spPr>
          <a:xfrm>
            <a:off x="1193536" y="1845734"/>
            <a:ext cx="10058400" cy="4023360"/>
          </a:xfrm>
        </p:spPr>
        <p:txBody>
          <a:bodyPr/>
          <a:lstStyle/>
          <a:p>
            <a:pPr marL="0" indent="0">
              <a:buNone/>
            </a:pPr>
            <a:r>
              <a:rPr lang="de-DE" u="sng" dirty="0"/>
              <a:t>Erkrankungen:</a:t>
            </a:r>
            <a:r>
              <a:rPr lang="de-DE" dirty="0"/>
              <a:t>                                                 </a:t>
            </a:r>
            <a:r>
              <a:rPr lang="de-DE" u="sng" dirty="0"/>
              <a:t>Mutiertes Gen:</a:t>
            </a:r>
          </a:p>
          <a:p>
            <a:pPr marL="0" indent="0">
              <a:buNone/>
            </a:pPr>
            <a:endParaRPr lang="de-DE" dirty="0"/>
          </a:p>
          <a:p>
            <a:pPr marL="0" indent="0">
              <a:buNone/>
            </a:pPr>
            <a:r>
              <a:rPr lang="de-DE" dirty="0"/>
              <a:t>Neurofibromatose Typ 1                               NF 1</a:t>
            </a:r>
          </a:p>
          <a:p>
            <a:pPr marL="0" indent="0">
              <a:buNone/>
            </a:pPr>
            <a:r>
              <a:rPr lang="de-DE" dirty="0"/>
              <a:t>Noonan-Syndrom                                           PTPN 11</a:t>
            </a:r>
          </a:p>
          <a:p>
            <a:pPr marL="0" indent="0">
              <a:buNone/>
            </a:pPr>
            <a:r>
              <a:rPr lang="de-DE" dirty="0"/>
              <a:t>Costello-Syndrom                                           HRAS</a:t>
            </a:r>
          </a:p>
          <a:p>
            <a:pPr marL="0" indent="0">
              <a:buNone/>
            </a:pPr>
            <a:r>
              <a:rPr lang="de-DE" dirty="0"/>
              <a:t>CFC-Syndrom                                                   BRAF</a:t>
            </a:r>
          </a:p>
          <a:p>
            <a:pPr marL="0" indent="0">
              <a:buNone/>
            </a:pPr>
            <a:r>
              <a:rPr lang="de-DE" dirty="0"/>
              <a:t>LEOPARD-Syndrom                                         PTPN 11</a:t>
            </a:r>
          </a:p>
          <a:p>
            <a:pPr marL="0" indent="0">
              <a:buNone/>
            </a:pPr>
            <a:endParaRPr lang="de-DE" dirty="0"/>
          </a:p>
          <a:p>
            <a:pPr marL="0" indent="0">
              <a:buNone/>
            </a:pPr>
            <a:endParaRPr lang="de-DE" dirty="0"/>
          </a:p>
          <a:p>
            <a:pPr marL="0" indent="0">
              <a:buNone/>
            </a:pPr>
            <a:endParaRPr lang="de-DE" dirty="0"/>
          </a:p>
          <a:p>
            <a:endParaRPr lang="de-DE" u="sng" dirty="0"/>
          </a:p>
        </p:txBody>
      </p:sp>
    </p:spTree>
    <p:extLst>
      <p:ext uri="{BB962C8B-B14F-4D97-AF65-F5344CB8AC3E}">
        <p14:creationId xmlns:p14="http://schemas.microsoft.com/office/powerpoint/2010/main" val="20854136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BBB91F-D838-C74B-CB56-B4FA13DDB838}"/>
              </a:ext>
            </a:extLst>
          </p:cNvPr>
          <p:cNvSpPr>
            <a:spLocks noGrp="1"/>
          </p:cNvSpPr>
          <p:nvPr>
            <p:ph type="title"/>
          </p:nvPr>
        </p:nvSpPr>
        <p:spPr/>
        <p:txBody>
          <a:bodyPr/>
          <a:lstStyle/>
          <a:p>
            <a:r>
              <a:rPr lang="de-DE" b="1" dirty="0"/>
              <a:t>MEK-Inhibitoren 2</a:t>
            </a:r>
          </a:p>
        </p:txBody>
      </p:sp>
      <p:sp>
        <p:nvSpPr>
          <p:cNvPr id="3" name="Inhaltsplatzhalter 2">
            <a:extLst>
              <a:ext uri="{FF2B5EF4-FFF2-40B4-BE49-F238E27FC236}">
                <a16:creationId xmlns:a16="http://schemas.microsoft.com/office/drawing/2014/main" id="{DB033889-E09D-FA30-B367-C90A04D09922}"/>
              </a:ext>
            </a:extLst>
          </p:cNvPr>
          <p:cNvSpPr>
            <a:spLocks noGrp="1"/>
          </p:cNvSpPr>
          <p:nvPr>
            <p:ph idx="1"/>
          </p:nvPr>
        </p:nvSpPr>
        <p:spPr>
          <a:xfrm>
            <a:off x="1215188" y="1845734"/>
            <a:ext cx="9940491" cy="4023360"/>
          </a:xfrm>
        </p:spPr>
        <p:txBody>
          <a:bodyPr/>
          <a:lstStyle/>
          <a:p>
            <a:pPr marL="0" indent="0">
              <a:buNone/>
            </a:pPr>
            <a:endParaRPr lang="de-DE" dirty="0"/>
          </a:p>
          <a:p>
            <a:pPr marL="0" indent="0">
              <a:buNone/>
            </a:pPr>
            <a:r>
              <a:rPr lang="de-DE" dirty="0"/>
              <a:t>TRAMETINIB bindet selektiv und reversibel an die </a:t>
            </a:r>
            <a:r>
              <a:rPr lang="de-DE" dirty="0" err="1"/>
              <a:t>mitogen</a:t>
            </a:r>
            <a:r>
              <a:rPr lang="de-DE" dirty="0"/>
              <a:t> aktivierten Proteinkinasen MEK-1 und MEK-2 und führt so zu einer Unterbrechung der Transkription und damit zur Blockade des </a:t>
            </a:r>
            <a:r>
              <a:rPr lang="de-DE" dirty="0" err="1"/>
              <a:t>onkogenen</a:t>
            </a:r>
            <a:r>
              <a:rPr lang="de-DE" dirty="0"/>
              <a:t> Signalweges.</a:t>
            </a:r>
          </a:p>
          <a:p>
            <a:pPr marL="0" indent="0">
              <a:buNone/>
            </a:pPr>
            <a:r>
              <a:rPr lang="de-DE" dirty="0"/>
              <a:t>Indikation zur Therapie ist allerdings der Nachweis einer BRAF-V600-Mutation (V600E = Aminosäureposition).</a:t>
            </a:r>
          </a:p>
          <a:p>
            <a:pPr marL="0" indent="0">
              <a:buNone/>
            </a:pPr>
            <a:r>
              <a:rPr lang="de-DE" dirty="0"/>
              <a:t>50% aller Patienten mit metastasierendem Melanom haben eine </a:t>
            </a:r>
            <a:r>
              <a:rPr lang="de-DE" dirty="0" err="1"/>
              <a:t>aktivirende</a:t>
            </a:r>
            <a:r>
              <a:rPr lang="de-DE" dirty="0"/>
              <a:t> BRAF-Mutation.</a:t>
            </a:r>
          </a:p>
        </p:txBody>
      </p:sp>
    </p:spTree>
    <p:extLst>
      <p:ext uri="{BB962C8B-B14F-4D97-AF65-F5344CB8AC3E}">
        <p14:creationId xmlns:p14="http://schemas.microsoft.com/office/powerpoint/2010/main" val="16049618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E730E4-8FE4-8E5B-2C3D-1984187787BC}"/>
              </a:ext>
            </a:extLst>
          </p:cNvPr>
          <p:cNvSpPr>
            <a:spLocks noGrp="1"/>
          </p:cNvSpPr>
          <p:nvPr>
            <p:ph type="title"/>
          </p:nvPr>
        </p:nvSpPr>
        <p:spPr/>
        <p:txBody>
          <a:bodyPr/>
          <a:lstStyle/>
          <a:p>
            <a:r>
              <a:rPr lang="de-DE" b="1" dirty="0"/>
              <a:t>MEK-Inhibitoren 3</a:t>
            </a:r>
          </a:p>
        </p:txBody>
      </p:sp>
      <p:sp>
        <p:nvSpPr>
          <p:cNvPr id="3" name="Inhaltsplatzhalter 2">
            <a:extLst>
              <a:ext uri="{FF2B5EF4-FFF2-40B4-BE49-F238E27FC236}">
                <a16:creationId xmlns:a16="http://schemas.microsoft.com/office/drawing/2014/main" id="{1D38D9A7-F7EF-BACD-FE45-822430783937}"/>
              </a:ext>
            </a:extLst>
          </p:cNvPr>
          <p:cNvSpPr>
            <a:spLocks noGrp="1"/>
          </p:cNvSpPr>
          <p:nvPr>
            <p:ph idx="1"/>
          </p:nvPr>
        </p:nvSpPr>
        <p:spPr>
          <a:xfrm>
            <a:off x="1215188" y="1845734"/>
            <a:ext cx="9940491" cy="4023360"/>
          </a:xfrm>
        </p:spPr>
        <p:txBody>
          <a:bodyPr/>
          <a:lstStyle/>
          <a:p>
            <a:pPr marL="0" indent="0">
              <a:buNone/>
            </a:pPr>
            <a:endParaRPr lang="de-DE" dirty="0"/>
          </a:p>
          <a:p>
            <a:pPr marL="0" indent="0">
              <a:buNone/>
            </a:pPr>
            <a:r>
              <a:rPr lang="de-DE" dirty="0"/>
              <a:t>In individuellen Heilversuchen hat der MEK-Inhibitor TRAMETINIB zu einer deutlichen Verbesserung der kardialen Situation bei Patienten mit </a:t>
            </a:r>
            <a:r>
              <a:rPr lang="de-DE" dirty="0" err="1"/>
              <a:t>RASopathie</a:t>
            </a:r>
            <a:r>
              <a:rPr lang="de-DE" dirty="0"/>
              <a:t>-assoziierten hypertrophen Kardiomyopathie geführt.</a:t>
            </a:r>
          </a:p>
          <a:p>
            <a:pPr marL="0" indent="0">
              <a:buNone/>
            </a:pPr>
            <a:r>
              <a:rPr lang="de-DE" dirty="0"/>
              <a:t>Pränatale Anwendung (?)</a:t>
            </a:r>
          </a:p>
          <a:p>
            <a:pPr marL="0" indent="0">
              <a:buNone/>
            </a:pPr>
            <a:r>
              <a:rPr lang="de-DE" dirty="0"/>
              <a:t>Reproduktionstoxizität (?)</a:t>
            </a:r>
          </a:p>
        </p:txBody>
      </p:sp>
    </p:spTree>
    <p:extLst>
      <p:ext uri="{BB962C8B-B14F-4D97-AF65-F5344CB8AC3E}">
        <p14:creationId xmlns:p14="http://schemas.microsoft.com/office/powerpoint/2010/main" val="9850482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4" descr="Ein Bild, das Text, Schrift, Screenshot, Bucheinband enthält.&#10;&#10;KI-generierte Inhalte können fehlerhaft sein.">
            <a:extLst>
              <a:ext uri="{FF2B5EF4-FFF2-40B4-BE49-F238E27FC236}">
                <a16:creationId xmlns:a16="http://schemas.microsoft.com/office/drawing/2014/main" id="{C8A1E191-6083-9909-D492-ACE4C92BA5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893" y="0"/>
            <a:ext cx="4696479" cy="6538493"/>
          </a:xfrm>
          <a:prstGeom prst="rect">
            <a:avLst/>
          </a:prstGeom>
        </p:spPr>
      </p:pic>
      <p:pic>
        <p:nvPicPr>
          <p:cNvPr id="5" name="Inhaltsplatzhalter 4" descr="Ein Bild, das Text, Veröffentlichung, Buch, Bücherregal enthält.&#10;&#10;KI-generierte Inhalte können fehlerhaft sein.">
            <a:extLst>
              <a:ext uri="{FF2B5EF4-FFF2-40B4-BE49-F238E27FC236}">
                <a16:creationId xmlns:a16="http://schemas.microsoft.com/office/drawing/2014/main" id="{4FF4A101-3168-CB73-3478-4D5C99682AB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28438" y="1883451"/>
            <a:ext cx="6972036" cy="4559880"/>
          </a:xfrm>
        </p:spPr>
      </p:pic>
    </p:spTree>
    <p:extLst>
      <p:ext uri="{BB962C8B-B14F-4D97-AF65-F5344CB8AC3E}">
        <p14:creationId xmlns:p14="http://schemas.microsoft.com/office/powerpoint/2010/main" val="11314832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Person, Menschliches Gesicht, Kleidung, Kleinkind enthält.&#10;&#10;KI-generierte Inhalte können fehlerhaft sein.">
            <a:extLst>
              <a:ext uri="{FF2B5EF4-FFF2-40B4-BE49-F238E27FC236}">
                <a16:creationId xmlns:a16="http://schemas.microsoft.com/office/drawing/2014/main" id="{664818D9-A5BA-C864-5CA6-AD245DE3D2BF}"/>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980030" y="128587"/>
            <a:ext cx="4951412" cy="6600825"/>
          </a:xfrm>
        </p:spPr>
      </p:pic>
    </p:spTree>
    <p:extLst>
      <p:ext uri="{BB962C8B-B14F-4D97-AF65-F5344CB8AC3E}">
        <p14:creationId xmlns:p14="http://schemas.microsoft.com/office/powerpoint/2010/main" val="17033219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13" name="Rectangle 12">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graphicFrame>
        <p:nvGraphicFramePr>
          <p:cNvPr id="5" name="Inhaltsplatzhalter 2">
            <a:extLst>
              <a:ext uri="{FF2B5EF4-FFF2-40B4-BE49-F238E27FC236}">
                <a16:creationId xmlns:a16="http://schemas.microsoft.com/office/drawing/2014/main" id="{C8B5E3F8-9A1A-6F8F-582F-F71F9B5C221F}"/>
              </a:ext>
            </a:extLst>
          </p:cNvPr>
          <p:cNvGraphicFramePr>
            <a:graphicFrameLocks noGrp="1"/>
          </p:cNvGraphicFramePr>
          <p:nvPr>
            <p:ph idx="1"/>
            <p:extLst>
              <p:ext uri="{D42A27DB-BD31-4B8C-83A1-F6EECF244321}">
                <p14:modId xmlns:p14="http://schemas.microsoft.com/office/powerpoint/2010/main" val="3685837320"/>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1931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815DFD-EEB1-CBA8-4747-D85044B943DD}"/>
              </a:ext>
            </a:extLst>
          </p:cNvPr>
          <p:cNvSpPr>
            <a:spLocks noGrp="1"/>
          </p:cNvSpPr>
          <p:nvPr>
            <p:ph type="title"/>
          </p:nvPr>
        </p:nvSpPr>
        <p:spPr>
          <a:xfrm>
            <a:off x="1097280" y="263527"/>
            <a:ext cx="10058400" cy="1450757"/>
          </a:xfrm>
        </p:spPr>
        <p:txBody>
          <a:bodyPr/>
          <a:lstStyle/>
          <a:p>
            <a:r>
              <a:rPr lang="de-DE" b="1" dirty="0"/>
              <a:t>Drei Voraussetzungen für eine Definition eines Syndroms als </a:t>
            </a:r>
            <a:r>
              <a:rPr lang="de-DE" b="1" dirty="0" err="1"/>
              <a:t>RASopathie</a:t>
            </a:r>
            <a:endParaRPr lang="de-DE" b="1" dirty="0"/>
          </a:p>
        </p:txBody>
      </p:sp>
      <p:sp>
        <p:nvSpPr>
          <p:cNvPr id="3" name="Inhaltsplatzhalter 2">
            <a:extLst>
              <a:ext uri="{FF2B5EF4-FFF2-40B4-BE49-F238E27FC236}">
                <a16:creationId xmlns:a16="http://schemas.microsoft.com/office/drawing/2014/main" id="{33F99AD3-9D7F-B2C7-EA9C-DA1BAB354FAD}"/>
              </a:ext>
            </a:extLst>
          </p:cNvPr>
          <p:cNvSpPr>
            <a:spLocks noGrp="1"/>
          </p:cNvSpPr>
          <p:nvPr>
            <p:ph idx="1"/>
          </p:nvPr>
        </p:nvSpPr>
        <p:spPr/>
        <p:txBody>
          <a:bodyPr/>
          <a:lstStyle/>
          <a:p>
            <a:pPr marL="514350" indent="-514350">
              <a:buFont typeface="+mj-lt"/>
              <a:buAutoNum type="arabicPeriod"/>
            </a:pPr>
            <a:endParaRPr lang="de-DE" dirty="0"/>
          </a:p>
          <a:p>
            <a:pPr marL="514350" indent="-514350">
              <a:buClrTx/>
              <a:buFont typeface="+mj-lt"/>
              <a:buAutoNum type="arabicPeriod"/>
            </a:pPr>
            <a:r>
              <a:rPr lang="de-DE" dirty="0"/>
              <a:t>Eine </a:t>
            </a:r>
            <a:r>
              <a:rPr lang="de-DE" dirty="0" err="1"/>
              <a:t>RASopathie</a:t>
            </a:r>
            <a:r>
              <a:rPr lang="de-DE" dirty="0"/>
              <a:t> ist ein klinisches Syndrom mit sich überlappenden Merkmalen (phänotypisch ähnliche Gruppe von medizinisch genetischen Syndromen).</a:t>
            </a:r>
          </a:p>
          <a:p>
            <a:pPr marL="514350" indent="-514350">
              <a:buClrTx/>
              <a:buAutoNum type="arabicPeriod"/>
            </a:pPr>
            <a:r>
              <a:rPr lang="de-DE" dirty="0" err="1"/>
              <a:t>RASopathien</a:t>
            </a:r>
            <a:r>
              <a:rPr lang="de-DE" dirty="0"/>
              <a:t> können durch mehrere pathogenetische  Mechanismen verursacht werden, die aber alle zu einem ähnlichen Ergebnis führen – RAS/MAPK-Signalweg Aktivierung, eigentlich Überaktivierung bzw. Signalweg-Dysregulation.</a:t>
            </a:r>
          </a:p>
          <a:p>
            <a:pPr marL="514350" indent="-514350">
              <a:buClrTx/>
              <a:buAutoNum type="arabicPeriod"/>
            </a:pPr>
            <a:r>
              <a:rPr lang="de-DE" dirty="0"/>
              <a:t>Eine </a:t>
            </a:r>
            <a:r>
              <a:rPr lang="de-DE" dirty="0" err="1"/>
              <a:t>RASopathie</a:t>
            </a:r>
            <a:r>
              <a:rPr lang="de-DE" dirty="0"/>
              <a:t> ist ein potenzielles </a:t>
            </a:r>
            <a:r>
              <a:rPr lang="de-DE" dirty="0" err="1"/>
              <a:t>Krebssynsdrom</a:t>
            </a:r>
            <a:r>
              <a:rPr lang="de-DE" dirty="0"/>
              <a:t>, z. B. Neurofibromatose Typ 1</a:t>
            </a:r>
          </a:p>
        </p:txBody>
      </p:sp>
    </p:spTree>
    <p:extLst>
      <p:ext uri="{BB962C8B-B14F-4D97-AF65-F5344CB8AC3E}">
        <p14:creationId xmlns:p14="http://schemas.microsoft.com/office/powerpoint/2010/main" val="2022598989"/>
      </p:ext>
    </p:extLst>
  </p:cSld>
  <p:clrMapOvr>
    <a:masterClrMapping/>
  </p:clrMapOvr>
</p:sld>
</file>

<file path=ppt/theme/theme1.xml><?xml version="1.0" encoding="utf-8"?>
<a:theme xmlns:a="http://schemas.openxmlformats.org/drawingml/2006/main" name="Rückblick">
  <a:themeElements>
    <a:clrScheme name="Rückblick">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Retrospect</Template>
  <TotalTime>0</TotalTime>
  <Words>3122</Words>
  <Application>Microsoft Macintosh PowerPoint</Application>
  <PresentationFormat>Breitbild</PresentationFormat>
  <Paragraphs>379</Paragraphs>
  <Slides>84</Slides>
  <Notes>10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84</vt:i4>
      </vt:variant>
    </vt:vector>
  </HeadingPairs>
  <TitlesOfParts>
    <vt:vector size="89" baseType="lpstr">
      <vt:lpstr>Aptos</vt:lpstr>
      <vt:lpstr>Arial</vt:lpstr>
      <vt:lpstr>Calibri</vt:lpstr>
      <vt:lpstr>Calibri Light</vt:lpstr>
      <vt:lpstr>Rückblick</vt:lpstr>
      <vt:lpstr>RASopathien</vt:lpstr>
      <vt:lpstr>PowerPoint-Präsentation</vt:lpstr>
      <vt:lpstr>RASopathien</vt:lpstr>
      <vt:lpstr>PowerPoint-Präsentation</vt:lpstr>
      <vt:lpstr>Was ist eine RASopathie?</vt:lpstr>
      <vt:lpstr>SELTEN?</vt:lpstr>
      <vt:lpstr>RAS-Signalweg</vt:lpstr>
      <vt:lpstr>Beispiele einiger Mutationen</vt:lpstr>
      <vt:lpstr>Drei Voraussetzungen für eine Definition eines Syndroms als RASopathie</vt:lpstr>
      <vt:lpstr>INZIDENZ oder PRÄVALENZ der RASopathien</vt:lpstr>
      <vt:lpstr> LEOPARD-SYNDROM (NSML, Noonan-Syndrom mit multiplen Lentigines, Kardio-Kutanes-Syndrom):</vt:lpstr>
      <vt:lpstr>LEOPARD-SYNDROM</vt:lpstr>
      <vt:lpstr>LEOPARD-SYNDROM:</vt:lpstr>
      <vt:lpstr>PowerPoint-Präsentation</vt:lpstr>
      <vt:lpstr>PowerPoint-Präsentation</vt:lpstr>
      <vt:lpstr>PowerPoint-Präsentation</vt:lpstr>
      <vt:lpstr>CARDIO-FAZIO-CUTANES-SYNDROM (CFC-SYNDROM):</vt:lpstr>
      <vt:lpstr>CARDIO-FAZIO-CUTANES-SYNDROM (CFC-SYNDROM):</vt:lpstr>
      <vt:lpstr>CARDIO-FAZIO-CUTANES-SYNDROM (CFC-SYNDROM):</vt:lpstr>
      <vt:lpstr>CARDIO-FAZIO-CUTANES-SYNDROM (CFC-SYNDROM):</vt:lpstr>
      <vt:lpstr>PowerPoint-Präsentation</vt:lpstr>
      <vt:lpstr>COSTELLO-SYNDROM (1977 Dr. Jack Murray Costello, neuseeländischer Kinderarzt):</vt:lpstr>
      <vt:lpstr>COSTELLO-SYNDROM</vt:lpstr>
      <vt:lpstr>COSTELLO-SYNDROM</vt:lpstr>
      <vt:lpstr>PowerPoint-Präsentation</vt:lpstr>
      <vt:lpstr>PowerPoint-Präsentation</vt:lpstr>
      <vt:lpstr>LEGIUS-Syndrom (LGSS, NF-1-LIKE-S.)</vt:lpstr>
      <vt:lpstr>LEGIUS-SYNDROM (LGSS, NF-1-LIKE-S.):</vt:lpstr>
      <vt:lpstr>                                                                             NEUROFIBROMATOSE TYP 1 (NF 1) Morbus von Recklinghausen</vt:lpstr>
      <vt:lpstr>NEUROFIBROMATOSE TYP 1</vt:lpstr>
      <vt:lpstr>NEUROFIBROMATOSE TYP 1</vt:lpstr>
      <vt:lpstr>NEUROFIBROMATOSE TYP I</vt:lpstr>
      <vt:lpstr>Neurofibromatose Typ 1</vt:lpstr>
      <vt:lpstr>PowerPoint-Präsentation</vt:lpstr>
      <vt:lpstr>NOONAN-SYNDROM (NS)</vt:lpstr>
      <vt:lpstr>NOONAN-SYNDROM (NS)</vt:lpstr>
      <vt:lpstr>NOONAN-SYNDROM (NS)</vt:lpstr>
      <vt:lpstr>NOONAN-SYNDROM (NS)</vt:lpstr>
      <vt:lpstr>Orbitaler Hypertelorismus</vt:lpstr>
      <vt:lpstr>Noonan-Syndrom, Säugling</vt:lpstr>
      <vt:lpstr>Noonan-Syndrom, Kleinkind</vt:lpstr>
      <vt:lpstr>Noonan-Syndrom, Kleinkind</vt:lpstr>
      <vt:lpstr>     Noonan-Syndrom Typ 4      CFC-Syndrom</vt:lpstr>
      <vt:lpstr>Noonan-Syndrom, Großkind:</vt:lpstr>
      <vt:lpstr>NOONAN-SYNDROM (NS)</vt:lpstr>
      <vt:lpstr>NOONAN-SYNDROM (NS)</vt:lpstr>
      <vt:lpstr>NOONAN-SYNDROM (NS), NS-Typen</vt:lpstr>
      <vt:lpstr>NOONAN-SYNDROM (NS), NS-Typen</vt:lpstr>
      <vt:lpstr>NOONAN-SYNDROM (NS), NS-Typen</vt:lpstr>
      <vt:lpstr>NOONAN-SYNDROM (NS), NS-Typen</vt:lpstr>
      <vt:lpstr>PowerPoint-Präsentation</vt:lpstr>
      <vt:lpstr>NOONAN-SYNDROM ähnliche Erkrankungen</vt:lpstr>
      <vt:lpstr>NOONAN-SYNDROM (NS), Symptome pränatal 1</vt:lpstr>
      <vt:lpstr>PowerPoint-Präsentation</vt:lpstr>
      <vt:lpstr>PowerPoint-Präsentation</vt:lpstr>
      <vt:lpstr>PowerPoint-Präsentation</vt:lpstr>
      <vt:lpstr>PowerPoint-Präsentation</vt:lpstr>
      <vt:lpstr>PowerPoint-Präsentation</vt:lpstr>
      <vt:lpstr>PowerPoint-Präsentation</vt:lpstr>
      <vt:lpstr>Orbitaler Hypertelorismus</vt:lpstr>
      <vt:lpstr>Orbitaler Hypertelorismus</vt:lpstr>
      <vt:lpstr>NOONAN-SYNDROM (NS), Symptome pränatal 2</vt:lpstr>
      <vt:lpstr>PowerPoint-Präsentation</vt:lpstr>
      <vt:lpstr>NOONAN-SYNDROM (NS), Symptome pränatal 3:</vt:lpstr>
      <vt:lpstr>PowerPoint-Präsentation</vt:lpstr>
      <vt:lpstr>PowerPoint-Präsentation</vt:lpstr>
      <vt:lpstr>PowerPoint-Präsentation</vt:lpstr>
      <vt:lpstr>Erhöhte Nackenfalte (NT) und normaler Karyotyp 1</vt:lpstr>
      <vt:lpstr>Erhöhte Nackenfalte (NT) und normaler Karyotyp 2</vt:lpstr>
      <vt:lpstr>NOONAN-SYNDROM (NS), Symptome postnatal 1</vt:lpstr>
      <vt:lpstr>Noonan-Syndrom (NS), Symptome postnatal 2</vt:lpstr>
      <vt:lpstr>PROGNOSE des Noonan-Syndroms und anderen RASopathien</vt:lpstr>
      <vt:lpstr>PROGNOSE des Noonan-Syndroms und anderen RASopathien</vt:lpstr>
      <vt:lpstr>Wiederholungsrisiken einer RASopathie</vt:lpstr>
      <vt:lpstr>Hypertrophe Kardiomyopathie (HCM) 1</vt:lpstr>
      <vt:lpstr>PowerPoint-Präsentation</vt:lpstr>
      <vt:lpstr>PowerPoint-Präsentation</vt:lpstr>
      <vt:lpstr>Hypertrophe Kardiomyopathie (HCM) 2</vt:lpstr>
      <vt:lpstr>MEK-Inhibitoren 1</vt:lpstr>
      <vt:lpstr>MEK-Inhibitoren 2</vt:lpstr>
      <vt:lpstr>MEK-Inhibitoren 3</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Dr. med. Jan Dolezil</dc:creator>
  <cp:lastModifiedBy>Vera Mühl-Ulreich</cp:lastModifiedBy>
  <cp:revision>3</cp:revision>
  <dcterms:created xsi:type="dcterms:W3CDTF">2025-06-24T12:58:54Z</dcterms:created>
  <dcterms:modified xsi:type="dcterms:W3CDTF">2025-10-06T05:19:27Z</dcterms:modified>
</cp:coreProperties>
</file>